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5" r:id="rId3"/>
    <p:sldId id="266" r:id="rId4"/>
    <p:sldId id="267" r:id="rId5"/>
    <p:sldId id="268" r:id="rId6"/>
    <p:sldId id="269" r:id="rId7"/>
    <p:sldId id="27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F2853615-BFDE-46DE-814C-47EC6EF6D371}" type="datetimeFigureOut">
              <a:rPr lang="el-GR" smtClean="0"/>
              <a:t>15/3/2021</a:t>
            </a:fld>
            <a:endParaRPr lang="el-GR"/>
          </a:p>
        </p:txBody>
      </p:sp>
      <p:sp>
        <p:nvSpPr>
          <p:cNvPr id="5" name="Footer Placeholder 4"/>
          <p:cNvSpPr>
            <a:spLocks noGrp="1"/>
          </p:cNvSpPr>
          <p:nvPr>
            <p:ph type="ftr" sz="quarter" idx="11"/>
          </p:nvPr>
        </p:nvSpPr>
        <p:spPr>
          <a:xfrm>
            <a:off x="1900237" y="5410202"/>
            <a:ext cx="3843665" cy="365125"/>
          </a:xfrm>
        </p:spPr>
        <p:txBody>
          <a:bodyPr/>
          <a:lstStyle/>
          <a:p>
            <a:endParaRPr lang="el-GR"/>
          </a:p>
        </p:txBody>
      </p:sp>
      <p:sp>
        <p:nvSpPr>
          <p:cNvPr id="6" name="Slide Number Placeholder 5"/>
          <p:cNvSpPr>
            <a:spLocks noGrp="1"/>
          </p:cNvSpPr>
          <p:nvPr>
            <p:ph type="sldNum" sz="quarter" idx="12"/>
          </p:nvPr>
        </p:nvSpPr>
        <p:spPr>
          <a:xfrm>
            <a:off x="7915603" y="5410200"/>
            <a:ext cx="578317" cy="365125"/>
          </a:xfrm>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3291089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10879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984866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06596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1909133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2853615-BFDE-46DE-814C-47EC6EF6D371}" type="datetimeFigureOut">
              <a:rPr lang="el-GR" smtClean="0"/>
              <a:t>15/3/2021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1366651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2853615-BFDE-46DE-814C-47EC6EF6D371}" type="datetimeFigureOut">
              <a:rPr lang="el-GR" smtClean="0"/>
              <a:t>15/3/2021</a:t>
            </a:fld>
            <a:endParaRPr lang="el-GR"/>
          </a:p>
        </p:txBody>
      </p:sp>
      <p:sp>
        <p:nvSpPr>
          <p:cNvPr id="4" name="Footer Placeholder 3"/>
          <p:cNvSpPr>
            <a:spLocks noGrp="1"/>
          </p:cNvSpPr>
          <p:nvPr>
            <p:ph type="ftr" sz="quarter" idx="11"/>
          </p:nvPr>
        </p:nvSpPr>
        <p:spPr/>
        <p:txBody>
          <a:bodyPr/>
          <a:lstStyle>
            <a:lvl1pPr>
              <a:defRPr cap="all" baseline="0"/>
            </a:lvl1p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1520327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220176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350613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F2853615-BFDE-46DE-814C-47EC6EF6D371}" type="datetimeFigureOut">
              <a:rPr lang="el-GR" smtClean="0"/>
              <a:t>15/3/2021</a:t>
            </a:fld>
            <a:endParaRPr lang="el-GR"/>
          </a:p>
        </p:txBody>
      </p:sp>
      <p:sp>
        <p:nvSpPr>
          <p:cNvPr id="50" name="Footer Placeholder 4"/>
          <p:cNvSpPr>
            <a:spLocks noGrp="1"/>
          </p:cNvSpPr>
          <p:nvPr>
            <p:ph type="ftr" sz="quarter" idx="11"/>
          </p:nvPr>
        </p:nvSpPr>
        <p:spPr>
          <a:xfrm>
            <a:off x="856059" y="5883276"/>
            <a:ext cx="4679482" cy="365125"/>
          </a:xfrm>
        </p:spPr>
        <p:txBody>
          <a:bodyPr/>
          <a:lstStyle/>
          <a:p>
            <a:endParaRPr lang="el-GR"/>
          </a:p>
        </p:txBody>
      </p:sp>
      <p:sp>
        <p:nvSpPr>
          <p:cNvPr id="51" name="Slide Number Placeholder 5"/>
          <p:cNvSpPr>
            <a:spLocks noGrp="1"/>
          </p:cNvSpPr>
          <p:nvPr>
            <p:ph type="sldNum" sz="quarter" idx="12"/>
          </p:nvPr>
        </p:nvSpPr>
        <p:spPr>
          <a:xfrm>
            <a:off x="7707241" y="5883275"/>
            <a:ext cx="578317" cy="365125"/>
          </a:xfrm>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353817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853615-BFDE-46DE-814C-47EC6EF6D371}"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52668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853615-BFDE-46DE-814C-47EC6EF6D371}"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1468156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853615-BFDE-46DE-814C-47EC6EF6D371}" type="datetimeFigureOut">
              <a:rPr lang="el-GR" smtClean="0"/>
              <a:t>15/3/2021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90606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853615-BFDE-46DE-814C-47EC6EF6D371}" type="datetimeFigureOut">
              <a:rPr lang="el-GR" smtClean="0"/>
              <a:t>15/3/2021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302129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t>15/3/2021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133012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83724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94015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2853615-BFDE-46DE-814C-47EC6EF6D371}" type="datetimeFigureOut">
              <a:rPr lang="el-GR" smtClean="0"/>
              <a:t>15/3/2021</a:t>
            </a:fld>
            <a:endParaRPr lang="el-G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DF53439-851E-44AD-84B1-B6BFC3D0C743}" type="slidenum">
              <a:rPr lang="el-GR" smtClean="0"/>
              <a:t>‹#›</a:t>
            </a:fld>
            <a:endParaRPr lang="el-GR"/>
          </a:p>
        </p:txBody>
      </p:sp>
    </p:spTree>
    <p:extLst>
      <p:ext uri="{BB962C8B-B14F-4D97-AF65-F5344CB8AC3E}">
        <p14:creationId xmlns:p14="http://schemas.microsoft.com/office/powerpoint/2010/main" val="207778520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jA9AZeKsqsw"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98" b="14188"/>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827584" y="188640"/>
            <a:ext cx="7920880" cy="5760640"/>
          </a:xfrm>
        </p:spPr>
        <p:txBody>
          <a:bodyPr>
            <a:noAutofit/>
          </a:bodyPr>
          <a:lstStyle/>
          <a:p>
            <a:br>
              <a:rPr lang="el-GR" sz="2400" dirty="0">
                <a:solidFill>
                  <a:schemeClr val="accent5">
                    <a:lumMod val="20000"/>
                    <a:lumOff val="80000"/>
                  </a:schemeClr>
                </a:solidFill>
                <a:effectLst>
                  <a:outerShdw blurRad="38100" dist="38100" dir="2700000" algn="tl">
                    <a:srgbClr val="000000">
                      <a:alpha val="43137"/>
                    </a:srgbClr>
                  </a:outerShdw>
                </a:effectLst>
              </a:rPr>
            </a:br>
            <a:br>
              <a:rPr lang="el-GR" sz="2400" dirty="0">
                <a:solidFill>
                  <a:schemeClr val="accent5">
                    <a:lumMod val="20000"/>
                    <a:lumOff val="80000"/>
                  </a:schemeClr>
                </a:solidFill>
                <a:effectLst>
                  <a:outerShdw blurRad="38100" dist="38100" dir="2700000" algn="tl">
                    <a:srgbClr val="000000">
                      <a:alpha val="43137"/>
                    </a:srgbClr>
                  </a:outerShdw>
                </a:effectLst>
              </a:rPr>
            </a:br>
            <a:r>
              <a:rPr lang="el-GR" sz="2400" dirty="0">
                <a:solidFill>
                  <a:schemeClr val="accent5">
                    <a:lumMod val="20000"/>
                    <a:lumOff val="80000"/>
                  </a:schemeClr>
                </a:solidFill>
                <a:effectLst>
                  <a:outerShdw blurRad="38100" dist="38100" dir="2700000" algn="tl">
                    <a:srgbClr val="000000">
                      <a:alpha val="43137"/>
                    </a:srgbClr>
                  </a:outerShdw>
                </a:effectLst>
              </a:rPr>
              <a:t>ΑγαπημΕνα μου παιδιΑ, σε αυτΗ την ενοτητα ακοΥμε νανουρΙσματα απΟ Ολο τον κΟσμο!</a:t>
            </a:r>
            <a:br>
              <a:rPr lang="el-GR" sz="2400" dirty="0">
                <a:solidFill>
                  <a:schemeClr val="accent5">
                    <a:lumMod val="20000"/>
                    <a:lumOff val="80000"/>
                  </a:schemeClr>
                </a:solidFill>
                <a:effectLst>
                  <a:outerShdw blurRad="38100" dist="38100" dir="2700000" algn="tl">
                    <a:srgbClr val="000000">
                      <a:alpha val="43137"/>
                    </a:srgbClr>
                  </a:outerShdw>
                </a:effectLst>
              </a:rPr>
            </a:br>
            <a:r>
              <a:rPr lang="el-GR" sz="2400" dirty="0">
                <a:solidFill>
                  <a:schemeClr val="accent5">
                    <a:lumMod val="20000"/>
                    <a:lumOff val="80000"/>
                  </a:schemeClr>
                </a:solidFill>
                <a:effectLst>
                  <a:outerShdw blurRad="38100" dist="38100" dir="2700000" algn="tl">
                    <a:srgbClr val="000000">
                      <a:alpha val="43137"/>
                    </a:srgbClr>
                  </a:outerShdw>
                </a:effectLst>
              </a:rPr>
              <a:t>ΑπαλΕς ,γλυκιΕς μεΛωδΙες που ηρεμΟΥν και μποροΥν να κοιμΙσουν το κΑθε παιδΙ...</a:t>
            </a:r>
            <a:br>
              <a:rPr lang="en-US" sz="8000" dirty="0">
                <a:solidFill>
                  <a:schemeClr val="accent5">
                    <a:lumMod val="20000"/>
                    <a:lumOff val="80000"/>
                  </a:schemeClr>
                </a:solidFill>
                <a:effectLst>
                  <a:outerShdw blurRad="38100" dist="38100" dir="2700000" algn="tl">
                    <a:srgbClr val="000000">
                      <a:alpha val="43137"/>
                    </a:srgbClr>
                  </a:outerShdw>
                </a:effectLst>
              </a:rPr>
            </a:br>
            <a:r>
              <a:rPr lang="el-GR" sz="8000" dirty="0">
                <a:solidFill>
                  <a:schemeClr val="accent5">
                    <a:lumMod val="20000"/>
                    <a:lumOff val="80000"/>
                  </a:schemeClr>
                </a:solidFill>
                <a:effectLst>
                  <a:outerShdw blurRad="38100" dist="38100" dir="2700000" algn="tl">
                    <a:srgbClr val="000000">
                      <a:alpha val="43137"/>
                    </a:srgbClr>
                  </a:outerShdw>
                </a:effectLst>
              </a:rPr>
              <a:t>ΝανουρΙσματα του κΟσμου</a:t>
            </a:r>
            <a:br>
              <a:rPr lang="en-US" sz="8000" dirty="0">
                <a:solidFill>
                  <a:schemeClr val="accent5">
                    <a:lumMod val="20000"/>
                    <a:lumOff val="80000"/>
                  </a:schemeClr>
                </a:solidFill>
                <a:effectLst>
                  <a:outerShdw blurRad="38100" dist="38100" dir="2700000" algn="tl">
                    <a:srgbClr val="000000">
                      <a:alpha val="43137"/>
                    </a:srgbClr>
                  </a:outerShdw>
                </a:effectLst>
              </a:rPr>
            </a:br>
            <a:r>
              <a:rPr lang="el-GR" sz="2400" b="1" dirty="0">
                <a:solidFill>
                  <a:schemeClr val="accent5">
                    <a:lumMod val="20000"/>
                    <a:lumOff val="80000"/>
                  </a:schemeClr>
                </a:solidFill>
                <a:effectLst>
                  <a:outerShdw blurRad="38100" dist="38100" dir="2700000" algn="tl">
                    <a:srgbClr val="000000">
                      <a:alpha val="43137"/>
                    </a:srgbClr>
                  </a:outerShdw>
                </a:effectLst>
              </a:rPr>
              <a:t>ΑπΟ τη συλλογΗ: </a:t>
            </a:r>
            <a:r>
              <a:rPr lang="en-US" sz="2400" b="1" dirty="0">
                <a:solidFill>
                  <a:schemeClr val="accent5">
                    <a:lumMod val="20000"/>
                    <a:lumOff val="80000"/>
                  </a:schemeClr>
                </a:solidFill>
                <a:effectLst>
                  <a:outerShdw blurRad="38100" dist="38100" dir="2700000" algn="tl">
                    <a:srgbClr val="000000">
                      <a:alpha val="43137"/>
                    </a:srgbClr>
                  </a:outerShdw>
                </a:effectLst>
              </a:rPr>
              <a:t>“Les plus belles berceuses du monde, 23 berceuses du Mali… au </a:t>
            </a:r>
            <a:r>
              <a:rPr lang="en-US" sz="2400" b="1" dirty="0" err="1">
                <a:solidFill>
                  <a:schemeClr val="accent5">
                    <a:lumMod val="20000"/>
                    <a:lumOff val="80000"/>
                  </a:schemeClr>
                </a:solidFill>
                <a:effectLst>
                  <a:outerShdw blurRad="38100" dist="38100" dir="2700000" algn="tl">
                    <a:srgbClr val="000000">
                      <a:alpha val="43137"/>
                    </a:srgbClr>
                  </a:outerShdw>
                </a:effectLst>
              </a:rPr>
              <a:t>Japon</a:t>
            </a:r>
            <a:r>
              <a:rPr lang="en-US" sz="2400" b="1" dirty="0">
                <a:solidFill>
                  <a:schemeClr val="accent5">
                    <a:lumMod val="20000"/>
                    <a:lumOff val="80000"/>
                  </a:schemeClr>
                </a:solidFill>
                <a:effectLst>
                  <a:outerShdw blurRad="38100" dist="38100" dir="2700000" algn="tl">
                    <a:srgbClr val="000000">
                      <a:alpha val="43137"/>
                    </a:srgbClr>
                  </a:outerShdw>
                </a:effectLst>
              </a:rPr>
              <a:t>”, 2008, Didier Jeunesse, Paris</a:t>
            </a:r>
            <a:br>
              <a:rPr lang="en-US" sz="2400" b="1" dirty="0">
                <a:solidFill>
                  <a:schemeClr val="accent5">
                    <a:lumMod val="20000"/>
                    <a:lumOff val="80000"/>
                  </a:schemeClr>
                </a:solidFill>
                <a:effectLst>
                  <a:outerShdw blurRad="38100" dist="38100" dir="2700000" algn="tl">
                    <a:srgbClr val="000000">
                      <a:alpha val="43137"/>
                    </a:srgbClr>
                  </a:outerShdw>
                </a:effectLst>
              </a:rPr>
            </a:br>
            <a:r>
              <a:rPr lang="el-GR" sz="2400" b="1" dirty="0">
                <a:solidFill>
                  <a:schemeClr val="accent5">
                    <a:lumMod val="20000"/>
                    <a:lumOff val="80000"/>
                  </a:schemeClr>
                </a:solidFill>
                <a:effectLst>
                  <a:outerShdw blurRad="38100" dist="38100" dir="2700000" algn="tl">
                    <a:srgbClr val="000000">
                      <a:alpha val="43137"/>
                    </a:srgbClr>
                  </a:outerShdw>
                </a:effectLst>
              </a:rPr>
              <a:t>ΕλληνικΗ Εκδοση, 2010 ΕκδΟσεις </a:t>
            </a:r>
            <a:r>
              <a:rPr lang="el-GR" sz="2400" b="1" i="1" dirty="0">
                <a:solidFill>
                  <a:schemeClr val="accent5">
                    <a:lumMod val="20000"/>
                    <a:lumOff val="80000"/>
                  </a:schemeClr>
                </a:solidFill>
                <a:effectLst>
                  <a:outerShdw blurRad="38100" dist="38100" dir="2700000" algn="tl">
                    <a:srgbClr val="000000">
                      <a:alpha val="43137"/>
                    </a:srgbClr>
                  </a:outerShdw>
                </a:effectLst>
              </a:rPr>
              <a:t>ΚΟκκινο</a:t>
            </a:r>
            <a:r>
              <a:rPr lang="en-US" sz="2400" b="1" dirty="0">
                <a:solidFill>
                  <a:schemeClr val="accent5">
                    <a:lumMod val="20000"/>
                    <a:lumOff val="80000"/>
                  </a:schemeClr>
                </a:solidFill>
                <a:effectLst>
                  <a:outerShdw blurRad="38100" dist="38100" dir="2700000" algn="tl">
                    <a:srgbClr val="000000">
                      <a:alpha val="43137"/>
                    </a:srgbClr>
                  </a:outerShdw>
                </a:effectLst>
              </a:rPr>
              <a:t> </a:t>
            </a:r>
            <a:endParaRPr lang="en-US" sz="11500" b="1" dirty="0">
              <a:solidFill>
                <a:schemeClr val="accent5">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70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Wa wa wa wa (Congo).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duotone>
              <a:prstClr val="black"/>
              <a:schemeClr val="accent2">
                <a:tint val="45000"/>
                <a:satMod val="400000"/>
              </a:schemeClr>
            </a:duotone>
          </a:blip>
          <a:stretch>
            <a:fillRect/>
          </a:stretch>
        </p:blipFill>
        <p:spPr>
          <a:xfrm>
            <a:off x="4327525" y="3824288"/>
            <a:ext cx="487363" cy="487362"/>
          </a:xfr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5400" b="1" dirty="0">
                <a:solidFill>
                  <a:schemeClr val="accent2">
                    <a:lumMod val="75000"/>
                  </a:schemeClr>
                </a:solidFill>
                <a:effectLst>
                  <a:outerShdw blurRad="38100" dist="38100" dir="2700000" algn="tl">
                    <a:srgbClr val="000000">
                      <a:alpha val="43137"/>
                    </a:srgbClr>
                  </a:outerShdw>
                </a:effectLst>
              </a:rPr>
              <a:t>Αφρική (Κ</a:t>
            </a:r>
            <a:r>
              <a:rPr lang="en-US" sz="5400" b="1" dirty="0">
                <a:solidFill>
                  <a:schemeClr val="accent2">
                    <a:lumMod val="75000"/>
                  </a:schemeClr>
                </a:solidFill>
                <a:effectLst>
                  <a:outerShdw blurRad="38100" dist="38100" dir="2700000" algn="tl">
                    <a:srgbClr val="000000">
                      <a:alpha val="43137"/>
                    </a:srgbClr>
                  </a:outerShdw>
                </a:effectLst>
              </a:rPr>
              <a:t>o</a:t>
            </a:r>
            <a:r>
              <a:rPr lang="el-GR" sz="5400" b="1" dirty="0" err="1">
                <a:solidFill>
                  <a:schemeClr val="accent2">
                    <a:lumMod val="75000"/>
                  </a:schemeClr>
                </a:solidFill>
                <a:effectLst>
                  <a:outerShdw blurRad="38100" dist="38100" dir="2700000" algn="tl">
                    <a:srgbClr val="000000">
                      <a:alpha val="43137"/>
                    </a:srgbClr>
                  </a:outerShdw>
                </a:effectLst>
              </a:rPr>
              <a:t>νγκό</a:t>
            </a:r>
            <a:r>
              <a:rPr lang="el-GR" sz="5400" b="1" dirty="0">
                <a:solidFill>
                  <a:schemeClr val="accent2">
                    <a:lumMod val="75000"/>
                  </a:schemeClr>
                </a:solidFill>
                <a:effectLst>
                  <a:outerShdw blurRad="38100" dist="38100" dir="2700000" algn="tl">
                    <a:srgbClr val="000000">
                      <a:alpha val="43137"/>
                    </a:srgbClr>
                  </a:outerShdw>
                </a:effectLst>
              </a:rPr>
              <a:t>)</a:t>
            </a:r>
            <a:endParaRPr lang="en-US" sz="5400" b="1" dirty="0">
              <a:solidFill>
                <a:schemeClr val="accent2">
                  <a:lumMod val="75000"/>
                </a:schemeClr>
              </a:solidFill>
              <a:effectLst>
                <a:outerShdw blurRad="38100" dist="38100" dir="2700000" algn="tl">
                  <a:srgbClr val="000000">
                    <a:alpha val="43137"/>
                  </a:srgbClr>
                </a:outerShdw>
              </a:effectLst>
            </a:endParaRPr>
          </a:p>
        </p:txBody>
      </p:sp>
      <p:pic>
        <p:nvPicPr>
          <p:cNvPr id="6" name="Picture 2" descr="C:\Users\Maria\Pictures\A_SHUTTERSTOCK_ALL\Shutterstock mousiki DE 2014\shutterstock_3580998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229" y="1628800"/>
            <a:ext cx="6588732" cy="43924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1628800"/>
            <a:ext cx="2225824" cy="1669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91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3008" fill="hold"/>
                                        <p:tgtEl>
                                          <p:spTgt spid="4"/>
                                        </p:tgtEl>
                                      </p:cBhvr>
                                    </p:cmd>
                                  </p:childTnLst>
                                </p:cTn>
                              </p:par>
                            </p:childTnLst>
                          </p:cTn>
                        </p:par>
                      </p:childTnLst>
                    </p:cTn>
                  </p:par>
                </p:childTnLst>
              </p:cTn>
              <p:nextCondLst>
                <p:cond evt="onClick" delay="0">
                  <p:tgtEl>
                    <p:spTgt spid="4"/>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Oï ou Haiou (Ukraine).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duotone>
              <a:prstClr val="black"/>
              <a:schemeClr val="accent3">
                <a:tint val="45000"/>
                <a:satMod val="400000"/>
              </a:schemeClr>
            </a:duotone>
          </a:blip>
          <a:stretch>
            <a:fillRect/>
          </a:stretch>
        </p:blipFill>
        <p:spPr>
          <a:xfrm>
            <a:off x="4327525" y="3824288"/>
            <a:ext cx="487363" cy="487362"/>
          </a:xfr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125522" y="30633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6000" b="1" dirty="0">
                <a:solidFill>
                  <a:srgbClr val="FFFF00"/>
                </a:solidFill>
                <a:effectLst>
                  <a:outerShdw blurRad="38100" dist="38100" dir="2700000" algn="tl">
                    <a:srgbClr val="000000">
                      <a:alpha val="43137"/>
                    </a:srgbClr>
                  </a:outerShdw>
                </a:effectLst>
              </a:rPr>
              <a:t>Ουκρανία</a:t>
            </a:r>
            <a:r>
              <a:rPr lang="el-GR" dirty="0">
                <a:solidFill>
                  <a:srgbClr val="FFFF00"/>
                </a:solidFill>
              </a:rPr>
              <a:t> </a:t>
            </a:r>
            <a:endParaRPr lang="en-US" dirty="0">
              <a:solidFill>
                <a:srgbClr val="FFFF00"/>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9098" y="1417637"/>
            <a:ext cx="3418926" cy="5128389"/>
          </a:xfrm>
          <a:prstGeom prst="rect">
            <a:avLst/>
          </a:prstGeom>
        </p:spPr>
      </p:pic>
      <p:pic>
        <p:nvPicPr>
          <p:cNvPr id="7" name="Picture 2" descr="http://upload.wikimedia.org/wikipedia/commons/thumb/4/49/Flag_of_Ukraine.svg/1024px-Flag_of_Ukrain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28" y="1456364"/>
            <a:ext cx="2411304" cy="1606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0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0688" fill="hold"/>
                                        <p:tgtEl>
                                          <p:spTgt spid="8"/>
                                        </p:tgtEl>
                                      </p:cBhvr>
                                    </p:cmd>
                                  </p:childTnLst>
                                </p:cTn>
                              </p:par>
                            </p:childTnLst>
                          </p:cTn>
                        </p:par>
                      </p:childTnLst>
                    </p:cTn>
                  </p:par>
                </p:childTnLst>
              </p:cTn>
              <p:nextCondLst>
                <p:cond evt="onClick" delay="0">
                  <p:tgtEl>
                    <p:spTgt spid="8"/>
                  </p:tgtEl>
                </p:cond>
              </p:nextCondLst>
            </p:seq>
            <p:audio>
              <p:cMediaNode vol="80000">
                <p:cTn id="20" fill="hold" display="0">
                  <p:stCondLst>
                    <p:cond delay="indefinite"/>
                  </p:stCondLst>
                  <p:endCondLst>
                    <p:cond evt="onStopAudio" delay="0">
                      <p:tgtEl>
                        <p:sldTgt/>
                      </p:tgtEl>
                    </p:cond>
                  </p:endCondLst>
                </p:cTn>
                <p:tgtEl>
                  <p:spTgt spid="8"/>
                </p:tgtEl>
              </p:cMediaNode>
            </p:audio>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Ja jang ja jang (Corée).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duotone>
              <a:prstClr val="black"/>
              <a:schemeClr val="accent2">
                <a:tint val="45000"/>
                <a:satMod val="400000"/>
              </a:schemeClr>
            </a:duotone>
          </a:blip>
          <a:stretch>
            <a:fillRect/>
          </a:stretch>
        </p:blipFill>
        <p:spPr>
          <a:xfrm>
            <a:off x="4327525" y="3824288"/>
            <a:ext cx="487363" cy="487362"/>
          </a:xfr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917051" y="26669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6600" b="1" dirty="0">
                <a:solidFill>
                  <a:schemeClr val="accent2">
                    <a:lumMod val="75000"/>
                  </a:schemeClr>
                </a:solidFill>
                <a:effectLst>
                  <a:outerShdw blurRad="38100" dist="38100" dir="2700000" algn="tl">
                    <a:srgbClr val="000000">
                      <a:alpha val="43137"/>
                    </a:srgbClr>
                  </a:outerShdw>
                </a:effectLst>
              </a:rPr>
              <a:t>Κορέα</a:t>
            </a:r>
            <a:endParaRPr lang="en-US" sz="6600" b="1" dirty="0">
              <a:solidFill>
                <a:schemeClr val="accent2">
                  <a:lumMod val="75000"/>
                </a:schemeClr>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7664" y="1445611"/>
            <a:ext cx="3456384" cy="4932697"/>
          </a:xfrm>
          <a:prstGeom prst="rect">
            <a:avLst/>
          </a:prstGeom>
        </p:spPr>
      </p:pic>
      <p:pic>
        <p:nvPicPr>
          <p:cNvPr id="7"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120" y="1445611"/>
            <a:ext cx="2808312" cy="1872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87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1258" fill="hold"/>
                                        <p:tgtEl>
                                          <p:spTgt spid="8"/>
                                        </p:tgtEl>
                                      </p:cBhvr>
                                    </p:cmd>
                                  </p:childTnLst>
                                </p:cTn>
                              </p:par>
                            </p:childTnLst>
                          </p:cTn>
                        </p:par>
                      </p:childTnLst>
                    </p:cTn>
                  </p:par>
                </p:childTnLst>
              </p:cTn>
              <p:nextCondLst>
                <p:cond evt="onClick" delay="0">
                  <p:tgtEl>
                    <p:spTgt spid="8"/>
                  </p:tgtEl>
                </p:cond>
              </p:nextCondLst>
            </p:seq>
            <p:audio>
              <p:cMediaNode vol="80000">
                <p:cTn id="20" fill="hold" display="0">
                  <p:stCondLst>
                    <p:cond delay="indefinite"/>
                  </p:stCondLst>
                  <p:endCondLst>
                    <p:cond evt="onStopAudio" delay="0">
                      <p:tgtEl>
                        <p:sldTgt/>
                      </p:tgtEl>
                    </p:cond>
                  </p:endCondLst>
                </p:cTn>
                <p:tgtEl>
                  <p:spTgt spid="8"/>
                </p:tgtEl>
              </p:cMediaNode>
            </p:audio>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Luajze, Jezuniu (Pologne).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duotone>
              <a:schemeClr val="accent1">
                <a:shade val="45000"/>
                <a:satMod val="135000"/>
              </a:schemeClr>
              <a:prstClr val="white"/>
            </a:duotone>
          </a:blip>
          <a:stretch>
            <a:fillRect/>
          </a:stretch>
        </p:blipFill>
        <p:spPr>
          <a:xfrm>
            <a:off x="4327525" y="3824288"/>
            <a:ext cx="487363" cy="487362"/>
          </a:xfr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26"/>
            <a:ext cx="9144000" cy="686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05354" y="83671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5400" b="1" dirty="0">
                <a:solidFill>
                  <a:schemeClr val="bg1"/>
                </a:solidFill>
                <a:effectLst>
                  <a:outerShdw blurRad="38100" dist="38100" dir="2700000" algn="tl">
                    <a:srgbClr val="000000">
                      <a:alpha val="43137"/>
                    </a:srgbClr>
                  </a:outerShdw>
                </a:effectLst>
              </a:rPr>
              <a:t>Πολωνία</a:t>
            </a:r>
            <a:endParaRPr lang="en-US" sz="5400" b="1" dirty="0">
              <a:solidFill>
                <a:schemeClr val="bg1"/>
              </a:solidFill>
              <a:effectLst>
                <a:outerShdw blurRad="38100" dist="38100" dir="2700000" algn="tl">
                  <a:srgbClr val="000000">
                    <a:alpha val="43137"/>
                  </a:srgbClr>
                </a:outerShdw>
              </a:effectLst>
            </a:endParaRPr>
          </a:p>
        </p:txBody>
      </p:sp>
      <p:pic>
        <p:nvPicPr>
          <p:cNvPr id="6" name="Picture 2" descr="http://www.purplecrying.info/img/dad-staring-at-new-bab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469" y="2348880"/>
            <a:ext cx="6102273" cy="40467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3125" y="569127"/>
            <a:ext cx="2160240" cy="1350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090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4157" fill="hold"/>
                                        <p:tgtEl>
                                          <p:spTgt spid="8"/>
                                        </p:tgtEl>
                                      </p:cBhvr>
                                    </p:cmd>
                                  </p:childTnLst>
                                </p:cTn>
                              </p:par>
                            </p:childTnLst>
                          </p:cTn>
                        </p:par>
                      </p:childTnLst>
                    </p:cTn>
                  </p:par>
                </p:childTnLst>
              </p:cTn>
              <p:nextCondLst>
                <p:cond evt="onClick" delay="0">
                  <p:tgtEl>
                    <p:spTgt spid="8"/>
                  </p:tgtEl>
                </p:cond>
              </p:nextCondLst>
            </p:seq>
            <p:audio>
              <p:cMediaNode vol="80000">
                <p:cTn id="20" fill="hold" display="0">
                  <p:stCondLst>
                    <p:cond delay="indefinite"/>
                  </p:stCondLst>
                  <p:endCondLst>
                    <p:cond evt="onStopAudio" delay="0">
                      <p:tgtEl>
                        <p:sldTgt/>
                      </p:tgtEl>
                    </p:cond>
                  </p:endCondLst>
                </p:cTn>
                <p:tgtEl>
                  <p:spTgt spid="8"/>
                </p:tgtEl>
              </p:cMediaNode>
            </p:audio>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Ypne pou pairneis ta paidia (Greece).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duotone>
              <a:schemeClr val="accent1">
                <a:shade val="45000"/>
                <a:satMod val="135000"/>
              </a:schemeClr>
              <a:prstClr val="white"/>
            </a:duotone>
          </a:blip>
          <a:stretch>
            <a:fillRect/>
          </a:stretch>
        </p:blipFill>
        <p:spPr>
          <a:xfrm>
            <a:off x="4327525" y="3824288"/>
            <a:ext cx="487363" cy="487362"/>
          </a:xfr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802940" y="10964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6000" b="1" dirty="0">
                <a:solidFill>
                  <a:schemeClr val="bg1"/>
                </a:solidFill>
                <a:effectLst>
                  <a:outerShdw blurRad="38100" dist="38100" dir="2700000" algn="tl">
                    <a:srgbClr val="000000">
                      <a:alpha val="43137"/>
                    </a:srgbClr>
                  </a:outerShdw>
                </a:effectLst>
              </a:rPr>
              <a:t>Ελλάδα</a:t>
            </a:r>
            <a:endParaRPr lang="en-US" sz="6000" b="1" dirty="0">
              <a:solidFill>
                <a:schemeClr val="bg1"/>
              </a:solidFill>
              <a:effectLst>
                <a:outerShdw blurRad="38100" dist="38100" dir="2700000" algn="tl">
                  <a:srgbClr val="000000">
                    <a:alpha val="43137"/>
                  </a:srgbClr>
                </a:outerShdw>
              </a:effectLst>
            </a:endParaRPr>
          </a:p>
        </p:txBody>
      </p:sp>
      <p:pic>
        <p:nvPicPr>
          <p:cNvPr id="6" name="Picture 2" descr="C:\Users\Maria\Pictures\A_SHUTTERSTOCK_ALL\Shutterstock mousiki DE 2014\shutterstock_3259178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1220950"/>
            <a:ext cx="3528392" cy="52925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1220950"/>
            <a:ext cx="2088232" cy="13896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74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2103" fill="hold"/>
                                        <p:tgtEl>
                                          <p:spTgt spid="8"/>
                                        </p:tgtEl>
                                      </p:cBhvr>
                                    </p:cmd>
                                  </p:childTnLst>
                                </p:cTn>
                              </p:par>
                            </p:childTnLst>
                          </p:cTn>
                        </p:par>
                      </p:childTnLst>
                    </p:cTn>
                  </p:par>
                </p:childTnLst>
              </p:cTn>
              <p:nextCondLst>
                <p:cond evt="onClick" delay="0">
                  <p:tgtEl>
                    <p:spTgt spid="8"/>
                  </p:tgtEl>
                </p:cond>
              </p:nextCondLst>
            </p:seq>
            <p:audio>
              <p:cMediaNode vol="80000">
                <p:cTn id="20" fill="hold" display="0">
                  <p:stCondLst>
                    <p:cond delay="indefinite"/>
                  </p:stCondLst>
                  <p:endCondLst>
                    <p:cond evt="onStopAudio" delay="0">
                      <p:tgtEl>
                        <p:sldTgt/>
                      </p:tgtEl>
                    </p:cond>
                  </p:endCondLst>
                </p:cTn>
                <p:tgtEl>
                  <p:spTgt spid="8"/>
                </p:tgtEl>
              </p:cMediaNode>
            </p:audio>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AAD3F-706A-445A-8CD8-D1D1D7FE306C}"/>
              </a:ext>
            </a:extLst>
          </p:cNvPr>
          <p:cNvSpPr>
            <a:spLocks noGrp="1"/>
          </p:cNvSpPr>
          <p:nvPr>
            <p:ph type="title"/>
          </p:nvPr>
        </p:nvSpPr>
        <p:spPr>
          <a:xfrm>
            <a:off x="1187624" y="476672"/>
            <a:ext cx="8219256" cy="2160350"/>
          </a:xfrm>
        </p:spPr>
        <p:txBody>
          <a:bodyPr>
            <a:normAutofit/>
          </a:bodyPr>
          <a:lstStyle/>
          <a:p>
            <a:r>
              <a:rPr lang="el-GR" dirty="0"/>
              <a:t>ωρα να τραγουδησουμε το παραδοσιακο κυπριακο νανουρισμα «Αγια Μαρινα»</a:t>
            </a:r>
            <a:endParaRPr lang="en-US" dirty="0"/>
          </a:p>
        </p:txBody>
      </p:sp>
      <p:sp>
        <p:nvSpPr>
          <p:cNvPr id="4" name="TextBox 3">
            <a:extLst>
              <a:ext uri="{FF2B5EF4-FFF2-40B4-BE49-F238E27FC236}">
                <a16:creationId xmlns:a16="http://schemas.microsoft.com/office/drawing/2014/main" id="{49B14835-53E6-4EC3-994A-155D101A050E}"/>
              </a:ext>
            </a:extLst>
          </p:cNvPr>
          <p:cNvSpPr txBox="1"/>
          <p:nvPr/>
        </p:nvSpPr>
        <p:spPr>
          <a:xfrm>
            <a:off x="1196578" y="3415395"/>
            <a:ext cx="6696744" cy="1754326"/>
          </a:xfrm>
          <a:prstGeom prst="rect">
            <a:avLst/>
          </a:prstGeom>
          <a:noFill/>
        </p:spPr>
        <p:txBody>
          <a:bodyPr wrap="square">
            <a:spAutoFit/>
          </a:bodyPr>
          <a:lstStyle/>
          <a:p>
            <a:endParaRPr lang="el-GR" dirty="0">
              <a:solidFill>
                <a:srgbClr val="7AF8CC"/>
              </a:solidFill>
              <a:hlinkClick r:id="rId2">
                <a:extLst>
                  <a:ext uri="{A12FA001-AC4F-418D-AE19-62706E023703}">
                    <ahyp:hlinkClr xmlns:ahyp="http://schemas.microsoft.com/office/drawing/2018/hyperlinkcolor" val="tx"/>
                  </a:ext>
                </a:extLst>
              </a:hlinkClick>
            </a:endParaRPr>
          </a:p>
          <a:p>
            <a:r>
              <a:rPr lang="el-GR" dirty="0">
                <a:solidFill>
                  <a:schemeClr val="bg1"/>
                </a:solidFill>
                <a:hlinkClick r:id="rId2">
                  <a:extLst>
                    <a:ext uri="{A12FA001-AC4F-418D-AE19-62706E023703}">
                      <ahyp:hlinkClr xmlns:ahyp="http://schemas.microsoft.com/office/drawing/2018/hyperlinkcolor" val="tx"/>
                    </a:ext>
                  </a:extLst>
                </a:hlinkClick>
              </a:rPr>
              <a:t>Ακολούθησε τον παρακάτω σύνδεσμο για να ακολουθήσεις τη μουσική και τα λόγια του τραγουδιού</a:t>
            </a:r>
          </a:p>
          <a:p>
            <a:endParaRPr lang="el-GR" dirty="0">
              <a:solidFill>
                <a:schemeClr val="bg1"/>
              </a:solidFill>
              <a:hlinkClick r:id="rId2">
                <a:extLst>
                  <a:ext uri="{A12FA001-AC4F-418D-AE19-62706E023703}">
                    <ahyp:hlinkClr xmlns:ahyp="http://schemas.microsoft.com/office/drawing/2018/hyperlinkcolor" val="tx"/>
                  </a:ext>
                </a:extLst>
              </a:hlinkClick>
            </a:endParaRPr>
          </a:p>
          <a:p>
            <a:r>
              <a:rPr lang="en-US" dirty="0">
                <a:solidFill>
                  <a:schemeClr val="bg1"/>
                </a:solidFill>
                <a:hlinkClick r:id="rId2">
                  <a:extLst>
                    <a:ext uri="{A12FA001-AC4F-418D-AE19-62706E023703}">
                      <ahyp:hlinkClr xmlns:ahyp="http://schemas.microsoft.com/office/drawing/2018/hyperlinkcolor" val="tx"/>
                    </a:ext>
                  </a:extLst>
                </a:hlinkClick>
              </a:rPr>
              <a:t>https://www.youtube.com/watch?v=jA9AZeKsqsw</a:t>
            </a:r>
            <a:endParaRPr lang="el-GR" dirty="0">
              <a:solidFill>
                <a:schemeClr val="bg1"/>
              </a:solidFill>
            </a:endParaRPr>
          </a:p>
          <a:p>
            <a:endParaRPr lang="en-US" dirty="0"/>
          </a:p>
        </p:txBody>
      </p:sp>
    </p:spTree>
    <p:extLst>
      <p:ext uri="{BB962C8B-B14F-4D97-AF65-F5344CB8AC3E}">
        <p14:creationId xmlns:p14="http://schemas.microsoft.com/office/powerpoint/2010/main" val="3199124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99</TotalTime>
  <Words>118</Words>
  <Application>Microsoft Office PowerPoint</Application>
  <PresentationFormat>On-screen Show (4:3)</PresentationFormat>
  <Paragraphs>11</Paragraphs>
  <Slides>7</Slides>
  <Notes>0</Notes>
  <HiddenSlides>0</HiddenSlides>
  <MMClips>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Tw Cen MT</vt:lpstr>
      <vt:lpstr>Circuit</vt:lpstr>
      <vt:lpstr>  ΑγαπημΕνα μου παιδιΑ, σε αυτΗ την ενοτητα ακοΥμε νανουρΙσματα απΟ Ολο τον κΟσμο! ΑπαλΕς ,γλυκιΕς μεΛωδΙες που ηρεμΟΥν και μποροΥν να κοιμΙσουν το κΑθε παιδΙ... ΝανουρΙσματα του κΟσμου ΑπΟ τη συλλογΗ: “Les plus belles berceuses du monde, 23 berceuses du Mali… au Japon”, 2008, Didier Jeunesse, Paris ΕλληνικΗ Εκδοση, 2010 ΕκδΟσεις ΚΟκκινο </vt:lpstr>
      <vt:lpstr>PowerPoint Presentation</vt:lpstr>
      <vt:lpstr>PowerPoint Presentation</vt:lpstr>
      <vt:lpstr>PowerPoint Presentation</vt:lpstr>
      <vt:lpstr>PowerPoint Presentation</vt:lpstr>
      <vt:lpstr>PowerPoint Presentation</vt:lpstr>
      <vt:lpstr>ωρα να τραγουδησουμε το παραδοσιακο κυπριακο νανουρισμα «Αγια Μαρινα»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Νανουρίσματα του κόσμου</dc:title>
  <dc:creator>Maria</dc:creator>
  <cp:lastModifiedBy>Δώρα Γιαννάκη</cp:lastModifiedBy>
  <cp:revision>16</cp:revision>
  <dcterms:created xsi:type="dcterms:W3CDTF">2014-11-24T09:17:09Z</dcterms:created>
  <dcterms:modified xsi:type="dcterms:W3CDTF">2021-03-15T07:50:35Z</dcterms:modified>
</cp:coreProperties>
</file>