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4" r:id="rId2"/>
    <p:sldId id="269" r:id="rId3"/>
    <p:sldId id="263" r:id="rId4"/>
    <p:sldId id="256" r:id="rId5"/>
    <p:sldId id="260" r:id="rId6"/>
    <p:sldId id="257" r:id="rId7"/>
    <p:sldId id="259" r:id="rId8"/>
    <p:sldId id="261" r:id="rId9"/>
    <p:sldId id="258" r:id="rId10"/>
    <p:sldId id="262" r:id="rId11"/>
    <p:sldId id="272" r:id="rId12"/>
    <p:sldId id="265" r:id="rId13"/>
    <p:sldId id="271" r:id="rId14"/>
    <p:sldId id="266"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0" d="100"/>
          <a:sy n="70" d="100"/>
        </p:scale>
        <p:origin x="-1398"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FB21E3-6E1A-4529-8C7F-72CB090C767E}" type="datetimeFigureOut">
              <a:rPr lang="en-US" smtClean="0"/>
              <a:pPr/>
              <a:t>3/27/2020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801A9-889E-47F8-94DD-6B85E57B57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2F9A647-ECFD-4234-9EA1-80E67DD8205B}" type="datetime1">
              <a:rPr lang="el-GR" smtClean="0"/>
              <a:pPr/>
              <a:t>27/3/2020</a:t>
            </a:fld>
            <a:endParaRPr lang="el-GR"/>
          </a:p>
        </p:txBody>
      </p:sp>
      <p:sp>
        <p:nvSpPr>
          <p:cNvPr id="5" name="4 - Θέση υποσέλιδου"/>
          <p:cNvSpPr>
            <a:spLocks noGrp="1"/>
          </p:cNvSpPr>
          <p:nvPr>
            <p:ph type="ftr" sz="quarter" idx="11"/>
          </p:nvPr>
        </p:nvSpPr>
        <p:spPr/>
        <p:txBody>
          <a:bodyPr/>
          <a:lstStyle/>
          <a:p>
            <a:r>
              <a:rPr lang="el-GR" smtClean="0"/>
              <a:t>Εκπαιδευτικό Υλικό, ΥΠΠΑΝ Κύπρου</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583ACEF-145F-4BD8-A973-DFE1A5FBEC28}" type="datetime1">
              <a:rPr lang="el-GR" smtClean="0"/>
              <a:pPr/>
              <a:t>27/3/2020</a:t>
            </a:fld>
            <a:endParaRPr lang="el-GR"/>
          </a:p>
        </p:txBody>
      </p:sp>
      <p:sp>
        <p:nvSpPr>
          <p:cNvPr id="5" name="4 - Θέση υποσέλιδου"/>
          <p:cNvSpPr>
            <a:spLocks noGrp="1"/>
          </p:cNvSpPr>
          <p:nvPr>
            <p:ph type="ftr" sz="quarter" idx="11"/>
          </p:nvPr>
        </p:nvSpPr>
        <p:spPr/>
        <p:txBody>
          <a:bodyPr/>
          <a:lstStyle/>
          <a:p>
            <a:r>
              <a:rPr lang="el-GR" smtClean="0"/>
              <a:t>Εκπαιδευτικό Υλικό, ΥΠΠΑΝ Κύπρου</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C1EFE09-83BC-461C-A9CF-FF6DCB1737F4}" type="datetime1">
              <a:rPr lang="el-GR" smtClean="0"/>
              <a:pPr/>
              <a:t>27/3/2020</a:t>
            </a:fld>
            <a:endParaRPr lang="el-GR"/>
          </a:p>
        </p:txBody>
      </p:sp>
      <p:sp>
        <p:nvSpPr>
          <p:cNvPr id="5" name="4 - Θέση υποσέλιδου"/>
          <p:cNvSpPr>
            <a:spLocks noGrp="1"/>
          </p:cNvSpPr>
          <p:nvPr>
            <p:ph type="ftr" sz="quarter" idx="11"/>
          </p:nvPr>
        </p:nvSpPr>
        <p:spPr/>
        <p:txBody>
          <a:bodyPr/>
          <a:lstStyle/>
          <a:p>
            <a:r>
              <a:rPr lang="el-GR" smtClean="0"/>
              <a:t>Εκπαιδευτικό Υλικό, ΥΠΠΑΝ Κύπρου</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5D1209A-7BEF-43AD-A432-C290135F211D}" type="datetime1">
              <a:rPr lang="el-GR" smtClean="0"/>
              <a:pPr/>
              <a:t>27/3/2020</a:t>
            </a:fld>
            <a:endParaRPr lang="el-GR"/>
          </a:p>
        </p:txBody>
      </p:sp>
      <p:sp>
        <p:nvSpPr>
          <p:cNvPr id="5" name="4 - Θέση υποσέλιδου"/>
          <p:cNvSpPr>
            <a:spLocks noGrp="1"/>
          </p:cNvSpPr>
          <p:nvPr>
            <p:ph type="ftr" sz="quarter" idx="11"/>
          </p:nvPr>
        </p:nvSpPr>
        <p:spPr/>
        <p:txBody>
          <a:bodyPr/>
          <a:lstStyle/>
          <a:p>
            <a:r>
              <a:rPr lang="el-GR" smtClean="0"/>
              <a:t>Εκπαιδευτικό Υλικό, ΥΠΠΑΝ Κύπρου</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CA48BFC4-BD48-420A-A946-882AC0A67F12}" type="datetime1">
              <a:rPr lang="el-GR" smtClean="0"/>
              <a:pPr/>
              <a:t>27/3/2020</a:t>
            </a:fld>
            <a:endParaRPr lang="el-GR"/>
          </a:p>
        </p:txBody>
      </p:sp>
      <p:sp>
        <p:nvSpPr>
          <p:cNvPr id="5" name="4 - Θέση υποσέλιδου"/>
          <p:cNvSpPr>
            <a:spLocks noGrp="1"/>
          </p:cNvSpPr>
          <p:nvPr>
            <p:ph type="ftr" sz="quarter" idx="11"/>
          </p:nvPr>
        </p:nvSpPr>
        <p:spPr/>
        <p:txBody>
          <a:bodyPr/>
          <a:lstStyle/>
          <a:p>
            <a:r>
              <a:rPr lang="el-GR" smtClean="0"/>
              <a:t>Εκπαιδευτικό Υλικό, ΥΠΠΑΝ Κύπρου</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DAD6007-30F2-467B-A26E-C0084BCA63E1}" type="datetime1">
              <a:rPr lang="el-GR" smtClean="0"/>
              <a:pPr/>
              <a:t>27/3/2020</a:t>
            </a:fld>
            <a:endParaRPr lang="el-GR"/>
          </a:p>
        </p:txBody>
      </p:sp>
      <p:sp>
        <p:nvSpPr>
          <p:cNvPr id="6" name="5 - Θέση υποσέλιδου"/>
          <p:cNvSpPr>
            <a:spLocks noGrp="1"/>
          </p:cNvSpPr>
          <p:nvPr>
            <p:ph type="ftr" sz="quarter" idx="11"/>
          </p:nvPr>
        </p:nvSpPr>
        <p:spPr/>
        <p:txBody>
          <a:bodyPr/>
          <a:lstStyle/>
          <a:p>
            <a:r>
              <a:rPr lang="el-GR" smtClean="0"/>
              <a:t>Εκπαιδευτικό Υλικό, ΥΠΠΑΝ Κύπρου</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D56774E-7F09-4D23-86BC-7FA6563DE71D}" type="datetime1">
              <a:rPr lang="el-GR" smtClean="0"/>
              <a:pPr/>
              <a:t>27/3/2020</a:t>
            </a:fld>
            <a:endParaRPr lang="el-GR"/>
          </a:p>
        </p:txBody>
      </p:sp>
      <p:sp>
        <p:nvSpPr>
          <p:cNvPr id="8" name="7 - Θέση υποσέλιδου"/>
          <p:cNvSpPr>
            <a:spLocks noGrp="1"/>
          </p:cNvSpPr>
          <p:nvPr>
            <p:ph type="ftr" sz="quarter" idx="11"/>
          </p:nvPr>
        </p:nvSpPr>
        <p:spPr/>
        <p:txBody>
          <a:bodyPr/>
          <a:lstStyle/>
          <a:p>
            <a:r>
              <a:rPr lang="el-GR" smtClean="0"/>
              <a:t>Εκπαιδευτικό Υλικό, ΥΠΠΑΝ Κύπρου</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7097FEB-D53F-497B-81F0-E56D299BCE75}" type="datetime1">
              <a:rPr lang="el-GR" smtClean="0"/>
              <a:pPr/>
              <a:t>27/3/2020</a:t>
            </a:fld>
            <a:endParaRPr lang="el-GR"/>
          </a:p>
        </p:txBody>
      </p:sp>
      <p:sp>
        <p:nvSpPr>
          <p:cNvPr id="4" name="3 - Θέση υποσέλιδου"/>
          <p:cNvSpPr>
            <a:spLocks noGrp="1"/>
          </p:cNvSpPr>
          <p:nvPr>
            <p:ph type="ftr" sz="quarter" idx="11"/>
          </p:nvPr>
        </p:nvSpPr>
        <p:spPr/>
        <p:txBody>
          <a:bodyPr/>
          <a:lstStyle/>
          <a:p>
            <a:r>
              <a:rPr lang="el-GR" smtClean="0"/>
              <a:t>Εκπαιδευτικό Υλικό, ΥΠΠΑΝ Κύπρου</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72EAFA3-974F-4738-93DF-708F44204AD1}" type="datetime1">
              <a:rPr lang="el-GR" smtClean="0"/>
              <a:pPr/>
              <a:t>27/3/2020</a:t>
            </a:fld>
            <a:endParaRPr lang="el-GR"/>
          </a:p>
        </p:txBody>
      </p:sp>
      <p:sp>
        <p:nvSpPr>
          <p:cNvPr id="3" name="2 - Θέση υποσέλιδου"/>
          <p:cNvSpPr>
            <a:spLocks noGrp="1"/>
          </p:cNvSpPr>
          <p:nvPr>
            <p:ph type="ftr" sz="quarter" idx="11"/>
          </p:nvPr>
        </p:nvSpPr>
        <p:spPr/>
        <p:txBody>
          <a:bodyPr/>
          <a:lstStyle/>
          <a:p>
            <a:r>
              <a:rPr lang="el-GR" smtClean="0"/>
              <a:t>Εκπαιδευτικό Υλικό, ΥΠΠΑΝ Κύπρου</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40FE024-EDE0-4BE5-AED8-32FFCAB983F0}" type="datetime1">
              <a:rPr lang="el-GR" smtClean="0"/>
              <a:pPr/>
              <a:t>27/3/2020</a:t>
            </a:fld>
            <a:endParaRPr lang="el-GR"/>
          </a:p>
        </p:txBody>
      </p:sp>
      <p:sp>
        <p:nvSpPr>
          <p:cNvPr id="6" name="5 - Θέση υποσέλιδου"/>
          <p:cNvSpPr>
            <a:spLocks noGrp="1"/>
          </p:cNvSpPr>
          <p:nvPr>
            <p:ph type="ftr" sz="quarter" idx="11"/>
          </p:nvPr>
        </p:nvSpPr>
        <p:spPr/>
        <p:txBody>
          <a:bodyPr/>
          <a:lstStyle/>
          <a:p>
            <a:r>
              <a:rPr lang="el-GR" smtClean="0"/>
              <a:t>Εκπαιδευτικό Υλικό, ΥΠΠΑΝ Κύπρου</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8015605F-D6C7-44AB-A507-622609BD3150}" type="datetime1">
              <a:rPr lang="el-GR" smtClean="0"/>
              <a:pPr/>
              <a:t>27/3/2020</a:t>
            </a:fld>
            <a:endParaRPr lang="el-GR"/>
          </a:p>
        </p:txBody>
      </p:sp>
      <p:sp>
        <p:nvSpPr>
          <p:cNvPr id="6" name="5 - Θέση υποσέλιδου"/>
          <p:cNvSpPr>
            <a:spLocks noGrp="1"/>
          </p:cNvSpPr>
          <p:nvPr>
            <p:ph type="ftr" sz="quarter" idx="11"/>
          </p:nvPr>
        </p:nvSpPr>
        <p:spPr/>
        <p:txBody>
          <a:bodyPr/>
          <a:lstStyle/>
          <a:p>
            <a:r>
              <a:rPr lang="el-GR" smtClean="0"/>
              <a:t>Εκπαιδευτικό Υλικό, ΥΠΠΑΝ Κύπρου</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DCC4A-7751-487B-8002-F88FE96F5E58}" type="datetime1">
              <a:rPr lang="el-GR" smtClean="0"/>
              <a:pPr/>
              <a:t>27/3/2020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Εκπαιδευτικό Υλικό, ΥΠΠΑΝ Κύπρου</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2S7H0kc_kJ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0"/>
            <a:ext cx="7239000" cy="2667000"/>
          </a:xfrm>
        </p:spPr>
        <p:txBody>
          <a:bodyPr>
            <a:noAutofit/>
          </a:bodyPr>
          <a:lstStyle/>
          <a:p>
            <a:pPr algn="l"/>
            <a:r>
              <a:rPr lang="el-GR" sz="2400" dirty="0" smtClean="0"/>
              <a:t>Αγαπητά μου παιδιά σας χαιρετώ! Δυστυχώς προς το παρόν δεν μπορούμε να παίζουμε μουσική όλοι μαζί. Μπορεί όμως το καθένα από εσάς να ασχοληθεί με τη μουσική στο σπίτι του! Παρακάτω θα βρείτε κάποιες οδηγίες τις οποίες θα πρέπει να ακολουθήσετε για να θυμηθείτε πράγματα που μάθαμε, να μάθετε κάποια καινούρια πράγματα και φυσικά να διασκεδάσετε μουσικά! </a:t>
            </a:r>
            <a:br>
              <a:rPr lang="el-GR" sz="2400" dirty="0" smtClean="0"/>
            </a:br>
            <a:r>
              <a:rPr lang="el-GR" sz="2400" dirty="0" smtClean="0"/>
              <a:t/>
            </a:r>
            <a:br>
              <a:rPr lang="el-GR" sz="2400" dirty="0" smtClean="0"/>
            </a:br>
            <a:r>
              <a:rPr lang="el-GR" sz="2400" dirty="0" smtClean="0"/>
              <a:t>Η δασκάλα Μουσικής</a:t>
            </a:r>
            <a:br>
              <a:rPr lang="el-GR" sz="2400" dirty="0" smtClean="0"/>
            </a:br>
            <a:endParaRPr lang="en-US" sz="2800" dirty="0"/>
          </a:p>
        </p:txBody>
      </p:sp>
      <p:sp>
        <p:nvSpPr>
          <p:cNvPr id="7" name="Rounded Rectangle 6"/>
          <p:cNvSpPr/>
          <p:nvPr/>
        </p:nvSpPr>
        <p:spPr>
          <a:xfrm>
            <a:off x="251520" y="188640"/>
            <a:ext cx="8568952" cy="6525344"/>
          </a:xfrm>
          <a:prstGeom prst="roundRect">
            <a:avLst/>
          </a:prstGeom>
          <a:noFill/>
          <a:ln w="444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AutoShape 2" descr="Αποτέλεσμα εικόνας για sol key transpar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Footer Placeholder 8"/>
          <p:cNvSpPr>
            <a:spLocks noGrp="1"/>
          </p:cNvSpPr>
          <p:nvPr>
            <p:ph type="ftr" sz="quarter" idx="11"/>
          </p:nvPr>
        </p:nvSpPr>
        <p:spPr/>
        <p:txBody>
          <a:bodyPr/>
          <a:lstStyle/>
          <a:p>
            <a:r>
              <a:rPr lang="el-GR" smtClean="0"/>
              <a:t>Εκπαιδευτικό Υλικό, ΥΠΠΑΝ Κύπρου</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Windows.old\Users\Constantia\Desktop\SXOLIKA FOTOS VIDEO\B NISOU 2016_2017\LITTER LESS\MERA DRASHS\IMG_20170222_114908.jpg"/>
          <p:cNvPicPr>
            <a:picLocks noChangeAspect="1" noChangeArrowheads="1"/>
          </p:cNvPicPr>
          <p:nvPr/>
        </p:nvPicPr>
        <p:blipFill>
          <a:blip r:embed="rId2" cstate="print"/>
          <a:srcRect l="29848" t="45751" r="4957" b="6668"/>
          <a:stretch>
            <a:fillRect/>
          </a:stretch>
        </p:blipFill>
        <p:spPr bwMode="auto">
          <a:xfrm>
            <a:off x="-1" y="1852863"/>
            <a:ext cx="9144001" cy="5005137"/>
          </a:xfrm>
          <a:prstGeom prst="rect">
            <a:avLst/>
          </a:prstGeom>
          <a:noFill/>
        </p:spPr>
      </p:pic>
      <p:sp>
        <p:nvSpPr>
          <p:cNvPr id="5" name="TextBox 4"/>
          <p:cNvSpPr txBox="1"/>
          <p:nvPr/>
        </p:nvSpPr>
        <p:spPr>
          <a:xfrm>
            <a:off x="179512" y="260648"/>
            <a:ext cx="792088" cy="1015663"/>
          </a:xfrm>
          <a:prstGeom prst="rect">
            <a:avLst/>
          </a:prstGeom>
          <a:noFill/>
        </p:spPr>
        <p:txBody>
          <a:bodyPr wrap="square" rtlCol="0">
            <a:spAutoFit/>
          </a:bodyPr>
          <a:lstStyle/>
          <a:p>
            <a:r>
              <a:rPr lang="en-GB" sz="6000" b="1" dirty="0" smtClean="0"/>
              <a:t>4</a:t>
            </a:r>
            <a:endParaRPr lang="el-GR" sz="6000" b="1" dirty="0"/>
          </a:p>
        </p:txBody>
      </p:sp>
      <p:sp>
        <p:nvSpPr>
          <p:cNvPr id="6" name="TextBox 5"/>
          <p:cNvSpPr txBox="1"/>
          <p:nvPr/>
        </p:nvSpPr>
        <p:spPr>
          <a:xfrm>
            <a:off x="899592" y="188640"/>
            <a:ext cx="7848872" cy="1446550"/>
          </a:xfrm>
          <a:prstGeom prst="rect">
            <a:avLst/>
          </a:prstGeom>
          <a:noFill/>
        </p:spPr>
        <p:txBody>
          <a:bodyPr wrap="square" rtlCol="0">
            <a:spAutoFit/>
          </a:bodyPr>
          <a:lstStyle/>
          <a:p>
            <a:pPr algn="ctr"/>
            <a:r>
              <a:rPr lang="en-US" sz="2200" b="1" dirty="0" smtClean="0"/>
              <a:t>OI </a:t>
            </a:r>
            <a:r>
              <a:rPr lang="el-GR" sz="2200" b="1" dirty="0" smtClean="0"/>
              <a:t>ΕΠΙΚΡΟΥΣΤΗΡΕΣ ΜΑΣ ΕΙΝΑΙ ΕΤΟΙΜΟΙ ΓΙΑ ΝΑ ΠΑΙΞΟΥΜΕ ΡΥΘΜΙΚΑ!!! ΧΡΗΣΙΜΟΠΟΙΟΥΜΕ ΕΝΑ ΑΝΑΚΥΚΛΩΣΙΜΟ ΑΝΤΙΚΕΙΜΕΝΟ ΩΣ ΤΥΜΠΑΝΟ π.χ. κουτί παπουτσιών, πλαστικό δοχείο απορριπαντικού, μεταλλικό κουτί μπισκότων ...</a:t>
            </a:r>
            <a:endParaRPr lang="en-US" sz="2200" b="1" dirty="0"/>
          </a:p>
        </p:txBody>
      </p:sp>
      <p:sp>
        <p:nvSpPr>
          <p:cNvPr id="7" name="Footer Placeholder 6"/>
          <p:cNvSpPr>
            <a:spLocks noGrp="1"/>
          </p:cNvSpPr>
          <p:nvPr>
            <p:ph type="ftr" sz="quarter" idx="11"/>
          </p:nvPr>
        </p:nvSpPr>
        <p:spPr/>
        <p:txBody>
          <a:bodyPr/>
          <a:lstStyle/>
          <a:p>
            <a:r>
              <a:rPr lang="el-GR" smtClean="0">
                <a:solidFill>
                  <a:schemeClr val="bg1"/>
                </a:solidFill>
              </a:rPr>
              <a:t>Εκπαιδευτικό Υλικό, ΥΠΠΑΝ Κύπρου</a:t>
            </a:r>
            <a:endParaRPr lang="el-GR"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237312"/>
            <a:ext cx="2895600" cy="365125"/>
          </a:xfrm>
        </p:spPr>
        <p:txBody>
          <a:bodyPr/>
          <a:lstStyle/>
          <a:p>
            <a:r>
              <a:rPr lang="el-GR" dirty="0" smtClean="0"/>
              <a:t>Εκπαιδευτικό Υλικό, ΥΠΠΑΝ Κύπρου</a:t>
            </a:r>
            <a:endParaRPr lang="el-GR" dirty="0"/>
          </a:p>
        </p:txBody>
      </p:sp>
      <p:sp>
        <p:nvSpPr>
          <p:cNvPr id="7" name="TextBox 6"/>
          <p:cNvSpPr txBox="1"/>
          <p:nvPr/>
        </p:nvSpPr>
        <p:spPr>
          <a:xfrm>
            <a:off x="611560" y="1"/>
            <a:ext cx="7776864" cy="5170646"/>
          </a:xfrm>
          <a:prstGeom prst="rect">
            <a:avLst/>
          </a:prstGeom>
          <a:noFill/>
        </p:spPr>
        <p:txBody>
          <a:bodyPr wrap="square" rtlCol="0">
            <a:spAutoFit/>
          </a:bodyPr>
          <a:lstStyle/>
          <a:p>
            <a:pPr algn="just"/>
            <a:endParaRPr lang="el-GR" sz="2400" b="1" dirty="0" smtClean="0">
              <a:solidFill>
                <a:schemeClr val="accent1">
                  <a:lumMod val="75000"/>
                </a:schemeClr>
              </a:solidFill>
            </a:endParaRPr>
          </a:p>
          <a:p>
            <a:pPr algn="just"/>
            <a:r>
              <a:rPr lang="el-GR" sz="2400" dirty="0" smtClean="0">
                <a:solidFill>
                  <a:schemeClr val="accent1">
                    <a:lumMod val="75000"/>
                  </a:schemeClr>
                </a:solidFill>
              </a:rPr>
              <a:t> </a:t>
            </a:r>
          </a:p>
          <a:p>
            <a:pPr algn="just"/>
            <a:endParaRPr lang="el-GR" sz="2400" b="1" dirty="0" smtClean="0">
              <a:solidFill>
                <a:schemeClr val="accent1">
                  <a:lumMod val="75000"/>
                </a:schemeClr>
              </a:solidFill>
            </a:endParaRPr>
          </a:p>
          <a:p>
            <a:r>
              <a:rPr lang="el-GR" sz="2800" b="1" dirty="0" smtClean="0">
                <a:solidFill>
                  <a:schemeClr val="accent1">
                    <a:lumMod val="75000"/>
                  </a:schemeClr>
                </a:solidFill>
              </a:rPr>
              <a:t>Οδηγία 2:</a:t>
            </a:r>
          </a:p>
          <a:p>
            <a:r>
              <a:rPr lang="el-GR" sz="2800" dirty="0" smtClean="0">
                <a:solidFill>
                  <a:schemeClr val="accent1">
                    <a:lumMod val="75000"/>
                  </a:schemeClr>
                </a:solidFill>
              </a:rPr>
              <a:t>*Χρησιμοποίησε τους επικρουστήρες σου για να παίξεις τα παρακάτω ρυθμικά σχήματα.</a:t>
            </a:r>
            <a:r>
              <a:rPr lang="el-GR" sz="2800" b="1" dirty="0" smtClean="0">
                <a:solidFill>
                  <a:schemeClr val="accent1">
                    <a:lumMod val="75000"/>
                  </a:schemeClr>
                </a:solidFill>
              </a:rPr>
              <a:t> </a:t>
            </a:r>
          </a:p>
          <a:p>
            <a:r>
              <a:rPr lang="el-GR" sz="2800" dirty="0" smtClean="0">
                <a:solidFill>
                  <a:schemeClr val="accent1">
                    <a:lumMod val="75000"/>
                  </a:schemeClr>
                </a:solidFill>
              </a:rPr>
              <a:t>*Δοκίμασε να συνοδεύσεις με αυτά τα ρυθμικά σχήματα ένα εμβατήριο! </a:t>
            </a:r>
          </a:p>
          <a:p>
            <a:endParaRPr lang="el-GR" sz="2800" dirty="0" smtClean="0">
              <a:solidFill>
                <a:schemeClr val="accent1">
                  <a:lumMod val="75000"/>
                </a:schemeClr>
              </a:solidFill>
            </a:endParaRPr>
          </a:p>
          <a:p>
            <a:r>
              <a:rPr lang="el-GR" sz="2400" b="1" dirty="0" smtClean="0">
                <a:solidFill>
                  <a:schemeClr val="accent1">
                    <a:lumMod val="75000"/>
                  </a:schemeClr>
                </a:solidFill>
              </a:rPr>
              <a:t>Βρες το παρακάτω εμβατήριο στο </a:t>
            </a:r>
            <a:r>
              <a:rPr lang="en-US" sz="2400" b="1" dirty="0" smtClean="0">
                <a:solidFill>
                  <a:schemeClr val="accent1">
                    <a:lumMod val="75000"/>
                  </a:schemeClr>
                </a:solidFill>
              </a:rPr>
              <a:t>YouTube</a:t>
            </a:r>
            <a:r>
              <a:rPr lang="el-GR" sz="2400" b="1" dirty="0" smtClean="0">
                <a:solidFill>
                  <a:schemeClr val="accent1">
                    <a:lumMod val="75000"/>
                  </a:schemeClr>
                </a:solidFill>
              </a:rPr>
              <a:t>: </a:t>
            </a:r>
          </a:p>
          <a:p>
            <a:r>
              <a:rPr lang="en-US" sz="2400" dirty="0" smtClean="0">
                <a:hlinkClick r:id="rId2"/>
              </a:rPr>
              <a:t>https://www.youtube.com/watch?v=2S7H0kc_kJY</a:t>
            </a:r>
            <a:r>
              <a:rPr lang="el-GR" sz="2400" dirty="0" smtClean="0"/>
              <a:t> </a:t>
            </a:r>
            <a:endParaRPr lang="en-US" sz="2400" dirty="0" smtClean="0"/>
          </a:p>
          <a:p>
            <a:r>
              <a:rPr lang="el-GR" sz="2400" dirty="0" smtClean="0">
                <a:solidFill>
                  <a:schemeClr val="accent1">
                    <a:lumMod val="75000"/>
                  </a:schemeClr>
                </a:solidFill>
              </a:rPr>
              <a:t>(Περνάει ο στρατός)</a:t>
            </a:r>
            <a:endParaRPr lang="el-GR" sz="2400" b="1" dirty="0" smtClean="0">
              <a:solidFill>
                <a:schemeClr val="accent1">
                  <a:lumMod val="75000"/>
                </a:schemeClr>
              </a:solidFill>
            </a:endParaRPr>
          </a:p>
          <a:p>
            <a:endParaRPr lang="en-US" dirty="0"/>
          </a:p>
        </p:txBody>
      </p:sp>
      <p:pic>
        <p:nvPicPr>
          <p:cNvPr id="2050" name="Picture 2" descr="Αποτέλεσμα εικόνας για σημαια κυπρου transparent"/>
          <p:cNvPicPr>
            <a:picLocks noChangeAspect="1" noChangeArrowheads="1"/>
          </p:cNvPicPr>
          <p:nvPr/>
        </p:nvPicPr>
        <p:blipFill>
          <a:blip r:embed="rId3" cstate="print"/>
          <a:srcRect/>
          <a:stretch>
            <a:fillRect/>
          </a:stretch>
        </p:blipFill>
        <p:spPr bwMode="auto">
          <a:xfrm>
            <a:off x="6012160" y="4653136"/>
            <a:ext cx="1781915" cy="1574026"/>
          </a:xfrm>
          <a:prstGeom prst="rect">
            <a:avLst/>
          </a:prstGeom>
          <a:noFill/>
        </p:spPr>
      </p:pic>
      <p:sp>
        <p:nvSpPr>
          <p:cNvPr id="5" name="Rounded Rectangle 4"/>
          <p:cNvSpPr/>
          <p:nvPr/>
        </p:nvSpPr>
        <p:spPr>
          <a:xfrm>
            <a:off x="251520" y="188640"/>
            <a:ext cx="8568952" cy="6525344"/>
          </a:xfrm>
          <a:prstGeom prst="roundRect">
            <a:avLst/>
          </a:prstGeom>
          <a:no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Εκπαιδευτικό Υλικό, ΥΠΠΑΝ Κύπρου</a:t>
            </a:r>
            <a:endParaRPr lang="el-GR"/>
          </a:p>
        </p:txBody>
      </p:sp>
      <p:sp>
        <p:nvSpPr>
          <p:cNvPr id="5" name="TextBox 4"/>
          <p:cNvSpPr txBox="1"/>
          <p:nvPr/>
        </p:nvSpPr>
        <p:spPr>
          <a:xfrm>
            <a:off x="467544" y="284455"/>
            <a:ext cx="8280920" cy="584775"/>
          </a:xfrm>
          <a:prstGeom prst="rect">
            <a:avLst/>
          </a:prstGeom>
          <a:noFill/>
        </p:spPr>
        <p:txBody>
          <a:bodyPr wrap="square" rtlCol="0">
            <a:spAutoFit/>
          </a:bodyPr>
          <a:lstStyle/>
          <a:p>
            <a:pPr algn="ctr"/>
            <a:r>
              <a:rPr lang="el-GR" sz="3200" b="1" dirty="0" smtClean="0">
                <a:solidFill>
                  <a:schemeClr val="accent1">
                    <a:lumMod val="75000"/>
                  </a:schemeClr>
                </a:solidFill>
              </a:rPr>
              <a:t>Παίζουμε σε ρυθμούς παρέλασης!</a:t>
            </a:r>
            <a:endParaRPr lang="el-GR" sz="3200" b="1" dirty="0">
              <a:solidFill>
                <a:schemeClr val="accent1">
                  <a:lumMod val="75000"/>
                </a:schemeClr>
              </a:solidFill>
            </a:endParaRPr>
          </a:p>
        </p:txBody>
      </p:sp>
      <p:pic>
        <p:nvPicPr>
          <p:cNvPr id="23554" name="Picture 2"/>
          <p:cNvPicPr>
            <a:picLocks noChangeAspect="1" noChangeArrowheads="1"/>
          </p:cNvPicPr>
          <p:nvPr/>
        </p:nvPicPr>
        <p:blipFill>
          <a:blip r:embed="rId2" cstate="print"/>
          <a:srcRect/>
          <a:stretch>
            <a:fillRect/>
          </a:stretch>
        </p:blipFill>
        <p:spPr bwMode="auto">
          <a:xfrm>
            <a:off x="899591" y="1412776"/>
            <a:ext cx="5832649" cy="811760"/>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899591" y="2559337"/>
            <a:ext cx="7508736" cy="1013679"/>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971600" y="3807776"/>
            <a:ext cx="7429685" cy="1061384"/>
          </a:xfrm>
          <a:prstGeom prst="rect">
            <a:avLst/>
          </a:prstGeom>
          <a:noFill/>
          <a:ln w="9525">
            <a:noFill/>
            <a:miter lim="800000"/>
            <a:headEnd/>
            <a:tailEnd/>
          </a:ln>
        </p:spPr>
      </p:pic>
      <p:pic>
        <p:nvPicPr>
          <p:cNvPr id="23557" name="Picture 5"/>
          <p:cNvPicPr>
            <a:picLocks noChangeAspect="1" noChangeArrowheads="1"/>
          </p:cNvPicPr>
          <p:nvPr/>
        </p:nvPicPr>
        <p:blipFill>
          <a:blip r:embed="rId5" cstate="print"/>
          <a:srcRect/>
          <a:stretch>
            <a:fillRect/>
          </a:stretch>
        </p:blipFill>
        <p:spPr bwMode="auto">
          <a:xfrm>
            <a:off x="971600" y="5201940"/>
            <a:ext cx="7429684" cy="963364"/>
          </a:xfrm>
          <a:prstGeom prst="rect">
            <a:avLst/>
          </a:prstGeom>
          <a:noFill/>
          <a:ln w="9525">
            <a:noFill/>
            <a:miter lim="800000"/>
            <a:headEnd/>
            <a:tailEnd/>
          </a:ln>
        </p:spPr>
      </p:pic>
      <p:sp>
        <p:nvSpPr>
          <p:cNvPr id="10" name="Oval 9"/>
          <p:cNvSpPr/>
          <p:nvPr/>
        </p:nvSpPr>
        <p:spPr>
          <a:xfrm>
            <a:off x="395536" y="4149080"/>
            <a:ext cx="504056" cy="50405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1">
                    <a:lumMod val="75000"/>
                  </a:schemeClr>
                </a:solidFill>
              </a:rPr>
              <a:t>3</a:t>
            </a:r>
            <a:endParaRPr lang="en-US" sz="3600" b="1" dirty="0">
              <a:solidFill>
                <a:schemeClr val="accent1">
                  <a:lumMod val="75000"/>
                </a:schemeClr>
              </a:solidFill>
            </a:endParaRPr>
          </a:p>
        </p:txBody>
      </p:sp>
      <p:sp>
        <p:nvSpPr>
          <p:cNvPr id="11" name="Oval 10"/>
          <p:cNvSpPr/>
          <p:nvPr/>
        </p:nvSpPr>
        <p:spPr>
          <a:xfrm>
            <a:off x="395536" y="2924944"/>
            <a:ext cx="504056" cy="50405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1">
                    <a:lumMod val="75000"/>
                  </a:schemeClr>
                </a:solidFill>
              </a:rPr>
              <a:t>2</a:t>
            </a:r>
            <a:endParaRPr lang="en-US" sz="3600" b="1" dirty="0">
              <a:solidFill>
                <a:schemeClr val="accent1">
                  <a:lumMod val="75000"/>
                </a:schemeClr>
              </a:solidFill>
            </a:endParaRPr>
          </a:p>
        </p:txBody>
      </p:sp>
      <p:sp>
        <p:nvSpPr>
          <p:cNvPr id="12" name="Oval 11"/>
          <p:cNvSpPr/>
          <p:nvPr/>
        </p:nvSpPr>
        <p:spPr>
          <a:xfrm>
            <a:off x="395536" y="1556792"/>
            <a:ext cx="504056" cy="50405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1">
                    <a:lumMod val="75000"/>
                  </a:schemeClr>
                </a:solidFill>
              </a:rPr>
              <a:t>1</a:t>
            </a:r>
            <a:endParaRPr lang="en-US" sz="3600" b="1" dirty="0">
              <a:solidFill>
                <a:schemeClr val="accent1">
                  <a:lumMod val="75000"/>
                </a:schemeClr>
              </a:solidFill>
            </a:endParaRPr>
          </a:p>
        </p:txBody>
      </p:sp>
      <p:sp>
        <p:nvSpPr>
          <p:cNvPr id="13" name="Oval 12"/>
          <p:cNvSpPr/>
          <p:nvPr/>
        </p:nvSpPr>
        <p:spPr>
          <a:xfrm>
            <a:off x="467544" y="5517232"/>
            <a:ext cx="504056" cy="50405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1">
                    <a:lumMod val="75000"/>
                  </a:schemeClr>
                </a:solidFill>
              </a:rPr>
              <a:t>4</a:t>
            </a:r>
            <a:endParaRPr lang="en-US" sz="36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237312"/>
            <a:ext cx="2895600" cy="365125"/>
          </a:xfrm>
        </p:spPr>
        <p:txBody>
          <a:bodyPr/>
          <a:lstStyle/>
          <a:p>
            <a:r>
              <a:rPr lang="el-GR" dirty="0" smtClean="0"/>
              <a:t>Εκπαιδευτικό Υλικό, ΥΠΠΑΝ Κύπρου</a:t>
            </a:r>
            <a:endParaRPr lang="el-GR" dirty="0"/>
          </a:p>
        </p:txBody>
      </p:sp>
      <p:sp>
        <p:nvSpPr>
          <p:cNvPr id="7" name="TextBox 6"/>
          <p:cNvSpPr txBox="1"/>
          <p:nvPr/>
        </p:nvSpPr>
        <p:spPr>
          <a:xfrm>
            <a:off x="683568" y="0"/>
            <a:ext cx="7992888" cy="2985433"/>
          </a:xfrm>
          <a:prstGeom prst="rect">
            <a:avLst/>
          </a:prstGeom>
          <a:noFill/>
        </p:spPr>
        <p:txBody>
          <a:bodyPr wrap="square" rtlCol="0">
            <a:spAutoFit/>
          </a:bodyPr>
          <a:lstStyle/>
          <a:p>
            <a:pPr algn="just"/>
            <a:endParaRPr lang="el-GR" sz="2400" b="1" dirty="0" smtClean="0">
              <a:solidFill>
                <a:schemeClr val="accent1">
                  <a:lumMod val="75000"/>
                </a:schemeClr>
              </a:solidFill>
            </a:endParaRPr>
          </a:p>
          <a:p>
            <a:pPr algn="just"/>
            <a:r>
              <a:rPr lang="el-GR" sz="2400" dirty="0" smtClean="0">
                <a:solidFill>
                  <a:schemeClr val="accent1">
                    <a:lumMod val="75000"/>
                  </a:schemeClr>
                </a:solidFill>
              </a:rPr>
              <a:t> </a:t>
            </a:r>
          </a:p>
          <a:p>
            <a:pPr algn="just"/>
            <a:endParaRPr lang="el-GR" sz="2400" b="1" dirty="0" smtClean="0">
              <a:solidFill>
                <a:schemeClr val="accent1">
                  <a:lumMod val="75000"/>
                </a:schemeClr>
              </a:solidFill>
            </a:endParaRPr>
          </a:p>
          <a:p>
            <a:r>
              <a:rPr lang="el-GR" sz="2800" b="1" dirty="0" smtClean="0">
                <a:solidFill>
                  <a:schemeClr val="accent1">
                    <a:lumMod val="75000"/>
                  </a:schemeClr>
                </a:solidFill>
              </a:rPr>
              <a:t>Οδηγία 3:</a:t>
            </a:r>
          </a:p>
          <a:p>
            <a:r>
              <a:rPr lang="el-GR" sz="2800" dirty="0" smtClean="0">
                <a:solidFill>
                  <a:schemeClr val="accent1">
                    <a:lumMod val="75000"/>
                  </a:schemeClr>
                </a:solidFill>
              </a:rPr>
              <a:t>Τραγούδησε το τραγούδι «Ήταν πρώτη Απριλίου». Θα σε βοηθήσει το ηχητικό αρχείο.</a:t>
            </a:r>
          </a:p>
          <a:p>
            <a:endParaRPr lang="en-US" sz="3200" dirty="0"/>
          </a:p>
        </p:txBody>
      </p:sp>
      <p:pic>
        <p:nvPicPr>
          <p:cNvPr id="3074" name="Picture 2" descr="Αποτέλεσμα εικόνας για 1η απριλιου"/>
          <p:cNvPicPr>
            <a:picLocks noChangeAspect="1" noChangeArrowheads="1"/>
          </p:cNvPicPr>
          <p:nvPr/>
        </p:nvPicPr>
        <p:blipFill>
          <a:blip r:embed="rId2" cstate="print"/>
          <a:srcRect/>
          <a:stretch>
            <a:fillRect/>
          </a:stretch>
        </p:blipFill>
        <p:spPr bwMode="auto">
          <a:xfrm>
            <a:off x="1619672" y="2924944"/>
            <a:ext cx="5760640" cy="288032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251520" y="188640"/>
            <a:ext cx="8568952" cy="6525344"/>
          </a:xfrm>
          <a:prstGeom prst="roundRect">
            <a:avLst/>
          </a:prstGeom>
          <a:no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Εκπαιδευτικό Υλικό, ΥΠΠΑΝ Κύπρου</a:t>
            </a:r>
            <a:endParaRPr lang="el-GR"/>
          </a:p>
        </p:txBody>
      </p:sp>
      <p:sp>
        <p:nvSpPr>
          <p:cNvPr id="11" name="TextBox 10"/>
          <p:cNvSpPr txBox="1"/>
          <p:nvPr/>
        </p:nvSpPr>
        <p:spPr>
          <a:xfrm>
            <a:off x="2771800" y="404664"/>
            <a:ext cx="4824536" cy="584775"/>
          </a:xfrm>
          <a:prstGeom prst="rect">
            <a:avLst/>
          </a:prstGeom>
          <a:noFill/>
        </p:spPr>
        <p:txBody>
          <a:bodyPr wrap="square" rtlCol="0">
            <a:spAutoFit/>
          </a:bodyPr>
          <a:lstStyle/>
          <a:p>
            <a:r>
              <a:rPr lang="el-GR" sz="3200" b="1" dirty="0" smtClean="0">
                <a:solidFill>
                  <a:schemeClr val="accent1">
                    <a:lumMod val="75000"/>
                  </a:schemeClr>
                </a:solidFill>
              </a:rPr>
              <a:t>Ήταν πρώτη Απριλίου</a:t>
            </a:r>
            <a:endParaRPr lang="en-US" sz="3200" b="1" dirty="0">
              <a:solidFill>
                <a:schemeClr val="accent1">
                  <a:lumMod val="75000"/>
                </a:schemeClr>
              </a:solidFill>
            </a:endParaRPr>
          </a:p>
        </p:txBody>
      </p:sp>
      <p:sp>
        <p:nvSpPr>
          <p:cNvPr id="12" name="Rectangle 11"/>
          <p:cNvSpPr/>
          <p:nvPr/>
        </p:nvSpPr>
        <p:spPr>
          <a:xfrm>
            <a:off x="755576" y="1052736"/>
            <a:ext cx="7992888" cy="954107"/>
          </a:xfrm>
          <a:prstGeom prst="rect">
            <a:avLst/>
          </a:prstGeom>
        </p:spPr>
        <p:txBody>
          <a:bodyPr wrap="square">
            <a:spAutoFit/>
          </a:bodyPr>
          <a:lstStyle/>
          <a:p>
            <a:r>
              <a:rPr lang="el-GR" sz="1400" i="1" dirty="0" smtClean="0"/>
              <a:t>“Oh my darling Clementine” Αγγλική Παραδοσιακή μελωδία που χρησιμοποιήθηκε με διαφορετικούς στίχους κατά τον απελευθερωτικό αγώνα των Κυπρίων το 1955-59 </a:t>
            </a:r>
          </a:p>
          <a:p>
            <a:r>
              <a:rPr lang="el-GR" sz="1400" i="1" dirty="0" smtClean="0"/>
              <a:t>Στίχοι: Χριστόδουλος Παπαχρυσοστόμου (δάσκαλος και συγγραφέας που βρισκόταν τότε στα κρατητήρια της Πύλας)</a:t>
            </a:r>
            <a:endParaRPr lang="en-US" sz="1400" i="1" dirty="0"/>
          </a:p>
        </p:txBody>
      </p:sp>
      <p:sp>
        <p:nvSpPr>
          <p:cNvPr id="7" name="TextBox 6"/>
          <p:cNvSpPr txBox="1"/>
          <p:nvPr/>
        </p:nvSpPr>
        <p:spPr>
          <a:xfrm>
            <a:off x="1691680" y="5034662"/>
            <a:ext cx="1152128" cy="369332"/>
          </a:xfrm>
          <a:prstGeom prst="rect">
            <a:avLst/>
          </a:prstGeom>
          <a:solidFill>
            <a:schemeClr val="bg1"/>
          </a:solidFill>
        </p:spPr>
        <p:txBody>
          <a:bodyPr wrap="square" rtlCol="0">
            <a:spAutoFit/>
          </a:bodyPr>
          <a:lstStyle/>
          <a:p>
            <a:endParaRPr lang="en-US" dirty="0">
              <a:solidFill>
                <a:schemeClr val="tx1">
                  <a:lumMod val="75000"/>
                  <a:lumOff val="25000"/>
                </a:schemeClr>
              </a:solidFill>
            </a:endParaRPr>
          </a:p>
        </p:txBody>
      </p:sp>
      <p:sp>
        <p:nvSpPr>
          <p:cNvPr id="8" name="TextBox 7"/>
          <p:cNvSpPr txBox="1"/>
          <p:nvPr/>
        </p:nvSpPr>
        <p:spPr>
          <a:xfrm>
            <a:off x="827584" y="2276872"/>
            <a:ext cx="3384376" cy="3970318"/>
          </a:xfrm>
          <a:prstGeom prst="rect">
            <a:avLst/>
          </a:prstGeom>
          <a:noFill/>
        </p:spPr>
        <p:txBody>
          <a:bodyPr wrap="square" rtlCol="0">
            <a:spAutoFit/>
          </a:bodyPr>
          <a:lstStyle/>
          <a:p>
            <a:r>
              <a:rPr lang="el-GR" dirty="0" smtClean="0"/>
              <a:t>Ήταν πρώτη Απριλίου </a:t>
            </a:r>
          </a:p>
          <a:p>
            <a:r>
              <a:rPr lang="el-GR" dirty="0" smtClean="0"/>
              <a:t>της ΕΟΚΑ η αρχή</a:t>
            </a:r>
          </a:p>
          <a:p>
            <a:r>
              <a:rPr lang="el-GR" dirty="0" smtClean="0"/>
              <a:t>που ακούστηκε στην Κύπρο</a:t>
            </a:r>
          </a:p>
          <a:p>
            <a:r>
              <a:rPr lang="el-GR" dirty="0" smtClean="0"/>
              <a:t>η φωνή του Διγενή.</a:t>
            </a:r>
          </a:p>
          <a:p>
            <a:endParaRPr lang="el-GR" dirty="0" smtClean="0"/>
          </a:p>
          <a:p>
            <a:r>
              <a:rPr lang="el-GR" dirty="0" smtClean="0"/>
              <a:t>Και στον ήχο της φωνής του</a:t>
            </a:r>
          </a:p>
          <a:p>
            <a:r>
              <a:rPr lang="el-GR" dirty="0" smtClean="0"/>
              <a:t>έτρεξε η λεβεντιά</a:t>
            </a:r>
          </a:p>
          <a:p>
            <a:r>
              <a:rPr lang="el-GR" dirty="0" smtClean="0"/>
              <a:t>για να δώσουνε τη μάχη</a:t>
            </a:r>
          </a:p>
          <a:p>
            <a:r>
              <a:rPr lang="el-GR" dirty="0" smtClean="0"/>
              <a:t>εις της Κύπρου τα βουνά.</a:t>
            </a:r>
          </a:p>
          <a:p>
            <a:endParaRPr lang="el-GR" dirty="0" smtClean="0"/>
          </a:p>
          <a:p>
            <a:r>
              <a:rPr lang="el-GR" dirty="0" smtClean="0"/>
              <a:t>Μα απ’ όλους τους λεβέντες</a:t>
            </a:r>
          </a:p>
          <a:p>
            <a:r>
              <a:rPr lang="el-GR" dirty="0" smtClean="0"/>
              <a:t>πιο τρανός πιο δυνατός</a:t>
            </a:r>
          </a:p>
          <a:p>
            <a:r>
              <a:rPr lang="el-GR" dirty="0" smtClean="0"/>
              <a:t>ήτανε ο Αυξεντίου</a:t>
            </a:r>
          </a:p>
          <a:p>
            <a:r>
              <a:rPr lang="el-GR" dirty="0" smtClean="0"/>
              <a:t>της ΕΟΚΑ υπαρχηγός.</a:t>
            </a:r>
          </a:p>
        </p:txBody>
      </p:sp>
      <p:sp>
        <p:nvSpPr>
          <p:cNvPr id="9" name="TextBox 8"/>
          <p:cNvSpPr txBox="1"/>
          <p:nvPr/>
        </p:nvSpPr>
        <p:spPr>
          <a:xfrm>
            <a:off x="5364088" y="2276872"/>
            <a:ext cx="3384376" cy="3970318"/>
          </a:xfrm>
          <a:prstGeom prst="rect">
            <a:avLst/>
          </a:prstGeom>
          <a:noFill/>
        </p:spPr>
        <p:txBody>
          <a:bodyPr wrap="square" rtlCol="0">
            <a:spAutoFit/>
          </a:bodyPr>
          <a:lstStyle/>
          <a:p>
            <a:r>
              <a:rPr lang="el-GR" dirty="0" smtClean="0"/>
              <a:t>Μούσκος, Δράκος και Πατάτσος</a:t>
            </a:r>
          </a:p>
          <a:p>
            <a:r>
              <a:rPr lang="el-GR" dirty="0" smtClean="0"/>
              <a:t>Ζάκος και Καραολής</a:t>
            </a:r>
          </a:p>
          <a:p>
            <a:r>
              <a:rPr lang="el-GR" dirty="0" smtClean="0"/>
              <a:t>δώσανε με τόσους άλλους</a:t>
            </a:r>
          </a:p>
          <a:p>
            <a:r>
              <a:rPr lang="el-GR" dirty="0" smtClean="0"/>
              <a:t>τη νεανική ζωή.</a:t>
            </a:r>
            <a:endParaRPr lang="en-US" dirty="0" smtClean="0"/>
          </a:p>
          <a:p>
            <a:endParaRPr lang="el-GR" dirty="0" smtClean="0"/>
          </a:p>
          <a:p>
            <a:r>
              <a:rPr lang="el-GR" dirty="0" smtClean="0"/>
              <a:t>Με το αίμα των ηρώων</a:t>
            </a:r>
          </a:p>
          <a:p>
            <a:r>
              <a:rPr lang="el-GR" dirty="0" smtClean="0"/>
              <a:t>και με γράμματα χρυσά</a:t>
            </a:r>
          </a:p>
          <a:p>
            <a:r>
              <a:rPr lang="el-GR" dirty="0" smtClean="0"/>
              <a:t>θε να γράψουμε σελίδες</a:t>
            </a:r>
          </a:p>
          <a:p>
            <a:r>
              <a:rPr lang="el-GR" dirty="0" smtClean="0"/>
              <a:t>της γλυκιάς μας λευτεριάς.</a:t>
            </a:r>
          </a:p>
          <a:p>
            <a:endParaRPr lang="el-GR" dirty="0" smtClean="0"/>
          </a:p>
          <a:p>
            <a:r>
              <a:rPr lang="el-GR" dirty="0" smtClean="0"/>
              <a:t>Δεν μπορεί ποτέ ένας τόπος</a:t>
            </a:r>
          </a:p>
          <a:p>
            <a:r>
              <a:rPr lang="el-GR" dirty="0" smtClean="0"/>
              <a:t>να μην ελευθερωθεί</a:t>
            </a:r>
          </a:p>
          <a:p>
            <a:r>
              <a:rPr lang="el-GR" dirty="0" smtClean="0"/>
              <a:t>όταν κάθε παλικάρι</a:t>
            </a:r>
          </a:p>
          <a:p>
            <a:r>
              <a:rPr lang="el-GR" dirty="0" smtClean="0"/>
              <a:t>τρέχει να θυσιαστεί.</a:t>
            </a:r>
          </a:p>
        </p:txBody>
      </p:sp>
      <p:pic>
        <p:nvPicPr>
          <p:cNvPr id="1032" name="Picture 8" descr="Flags greece and cyprus on a white background Vector Image"/>
          <p:cNvPicPr>
            <a:picLocks noChangeAspect="1" noChangeArrowheads="1"/>
          </p:cNvPicPr>
          <p:nvPr/>
        </p:nvPicPr>
        <p:blipFill>
          <a:blip r:embed="rId2" cstate="print"/>
          <a:srcRect l="10584" t="9108" r="13061" b="20510"/>
          <a:stretch>
            <a:fillRect/>
          </a:stretch>
        </p:blipFill>
        <p:spPr bwMode="auto">
          <a:xfrm>
            <a:off x="3563888" y="1988840"/>
            <a:ext cx="1796811" cy="1512168"/>
          </a:xfrm>
          <a:prstGeom prst="rect">
            <a:avLst/>
          </a:prstGeom>
          <a:noFill/>
        </p:spPr>
      </p:pic>
      <p:sp>
        <p:nvSpPr>
          <p:cNvPr id="14" name="TextBox 13"/>
          <p:cNvSpPr txBox="1"/>
          <p:nvPr/>
        </p:nvSpPr>
        <p:spPr>
          <a:xfrm flipH="1">
            <a:off x="3923928" y="3414192"/>
            <a:ext cx="1224136" cy="230832"/>
          </a:xfrm>
          <a:prstGeom prst="rect">
            <a:avLst/>
          </a:prstGeom>
          <a:noFill/>
        </p:spPr>
        <p:txBody>
          <a:bodyPr wrap="square" rtlCol="0">
            <a:spAutoFit/>
          </a:bodyPr>
          <a:lstStyle/>
          <a:p>
            <a:r>
              <a:rPr lang="en-US" sz="900" dirty="0" smtClean="0"/>
              <a:t>VectorStock.com</a:t>
            </a:r>
            <a:endParaRPr lang="en-US" sz="9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237312"/>
            <a:ext cx="2895600" cy="365125"/>
          </a:xfrm>
        </p:spPr>
        <p:txBody>
          <a:bodyPr/>
          <a:lstStyle/>
          <a:p>
            <a:r>
              <a:rPr lang="el-GR" dirty="0" smtClean="0"/>
              <a:t>Εκπαιδευτικό Υλικό, ΥΠΠΑΝ Κύπρου</a:t>
            </a:r>
            <a:endParaRPr lang="el-GR" dirty="0"/>
          </a:p>
        </p:txBody>
      </p:sp>
      <p:sp>
        <p:nvSpPr>
          <p:cNvPr id="5" name="TextBox 4"/>
          <p:cNvSpPr txBox="1"/>
          <p:nvPr/>
        </p:nvSpPr>
        <p:spPr>
          <a:xfrm>
            <a:off x="467544" y="260648"/>
            <a:ext cx="8280920" cy="954107"/>
          </a:xfrm>
          <a:prstGeom prst="rect">
            <a:avLst/>
          </a:prstGeom>
          <a:noFill/>
        </p:spPr>
        <p:txBody>
          <a:bodyPr wrap="square" rtlCol="0">
            <a:spAutoFit/>
          </a:bodyPr>
          <a:lstStyle/>
          <a:p>
            <a:pPr algn="ctr"/>
            <a:endParaRPr lang="el-GR" sz="2400" b="1" dirty="0" smtClean="0">
              <a:solidFill>
                <a:schemeClr val="accent1">
                  <a:lumMod val="75000"/>
                </a:schemeClr>
              </a:solidFill>
            </a:endParaRPr>
          </a:p>
          <a:p>
            <a:pPr algn="ctr"/>
            <a:r>
              <a:rPr lang="el-GR" sz="3200" b="1" dirty="0" smtClean="0">
                <a:solidFill>
                  <a:schemeClr val="accent1">
                    <a:lumMod val="75000"/>
                  </a:schemeClr>
                </a:solidFill>
              </a:rPr>
              <a:t>Γιορτάζουμε την 1</a:t>
            </a:r>
            <a:r>
              <a:rPr lang="el-GR" sz="3200" b="1" baseline="30000" dirty="0" smtClean="0">
                <a:solidFill>
                  <a:schemeClr val="accent1">
                    <a:lumMod val="75000"/>
                  </a:schemeClr>
                </a:solidFill>
              </a:rPr>
              <a:t>η</a:t>
            </a:r>
            <a:r>
              <a:rPr lang="el-GR" sz="3200" b="1" dirty="0" smtClean="0">
                <a:solidFill>
                  <a:schemeClr val="accent1">
                    <a:lumMod val="75000"/>
                  </a:schemeClr>
                </a:solidFill>
              </a:rPr>
              <a:t> Απριλίου στο σπίτι!</a:t>
            </a:r>
            <a:endParaRPr lang="el-GR" sz="3200" b="1" dirty="0">
              <a:solidFill>
                <a:schemeClr val="accent1">
                  <a:lumMod val="75000"/>
                </a:schemeClr>
              </a:solidFill>
            </a:endParaRPr>
          </a:p>
        </p:txBody>
      </p:sp>
      <p:sp>
        <p:nvSpPr>
          <p:cNvPr id="7" name="TextBox 6"/>
          <p:cNvSpPr txBox="1"/>
          <p:nvPr/>
        </p:nvSpPr>
        <p:spPr>
          <a:xfrm>
            <a:off x="683568" y="1196752"/>
            <a:ext cx="7776864" cy="3262432"/>
          </a:xfrm>
          <a:prstGeom prst="rect">
            <a:avLst/>
          </a:prstGeom>
          <a:noFill/>
        </p:spPr>
        <p:txBody>
          <a:bodyPr wrap="square" rtlCol="0">
            <a:spAutoFit/>
          </a:bodyPr>
          <a:lstStyle/>
          <a:p>
            <a:pPr algn="just"/>
            <a:endParaRPr lang="el-GR" sz="2400" b="1" dirty="0" smtClean="0">
              <a:solidFill>
                <a:schemeClr val="accent1">
                  <a:lumMod val="75000"/>
                </a:schemeClr>
              </a:solidFill>
            </a:endParaRPr>
          </a:p>
          <a:p>
            <a:pPr algn="just"/>
            <a:r>
              <a:rPr lang="el-GR" sz="2400" dirty="0" smtClean="0">
                <a:solidFill>
                  <a:schemeClr val="accent1">
                    <a:lumMod val="75000"/>
                  </a:schemeClr>
                </a:solidFill>
              </a:rPr>
              <a:t>Κάθε επέτειο της </a:t>
            </a:r>
            <a:r>
              <a:rPr lang="en-US" sz="2400" dirty="0" smtClean="0">
                <a:solidFill>
                  <a:schemeClr val="accent1">
                    <a:lumMod val="75000"/>
                  </a:schemeClr>
                </a:solidFill>
              </a:rPr>
              <a:t>1</a:t>
            </a:r>
            <a:r>
              <a:rPr lang="el-GR" sz="2400" baseline="30000" dirty="0" smtClean="0">
                <a:solidFill>
                  <a:schemeClr val="accent1">
                    <a:lumMod val="75000"/>
                  </a:schemeClr>
                </a:solidFill>
              </a:rPr>
              <a:t>ης</a:t>
            </a:r>
            <a:r>
              <a:rPr lang="en-US" sz="2400" dirty="0" smtClean="0">
                <a:solidFill>
                  <a:schemeClr val="accent1">
                    <a:lumMod val="75000"/>
                  </a:schemeClr>
                </a:solidFill>
              </a:rPr>
              <a:t> A</a:t>
            </a:r>
            <a:r>
              <a:rPr lang="el-GR" sz="2400" dirty="0" smtClean="0">
                <a:solidFill>
                  <a:schemeClr val="accent1">
                    <a:lumMod val="75000"/>
                  </a:schemeClr>
                </a:solidFill>
              </a:rPr>
              <a:t>πριλίου κάνουμε παρελάσεις</a:t>
            </a:r>
            <a:r>
              <a:rPr lang="en-US" sz="2400" dirty="0" smtClean="0">
                <a:solidFill>
                  <a:schemeClr val="accent1">
                    <a:lumMod val="75000"/>
                  </a:schemeClr>
                </a:solidFill>
              </a:rPr>
              <a:t> </a:t>
            </a:r>
            <a:r>
              <a:rPr lang="el-GR" sz="2400" dirty="0" smtClean="0">
                <a:solidFill>
                  <a:schemeClr val="accent1">
                    <a:lumMod val="75000"/>
                  </a:schemeClr>
                </a:solidFill>
              </a:rPr>
              <a:t>και εορτασμούς. Φέτος έχουν ακυρωθεί όλες οι παρελάσεις και οι γιορτές, γι’ αυτό ας κάνουμε τη δική μας παρέλαση στο σπίτι και να τραγουδήσουμε!</a:t>
            </a:r>
          </a:p>
          <a:p>
            <a:pPr algn="just"/>
            <a:r>
              <a:rPr lang="el-GR" sz="2400" dirty="0" smtClean="0">
                <a:solidFill>
                  <a:schemeClr val="accent1">
                    <a:lumMod val="75000"/>
                  </a:schemeClr>
                </a:solidFill>
              </a:rPr>
              <a:t> </a:t>
            </a:r>
          </a:p>
          <a:p>
            <a:pPr algn="just"/>
            <a:endParaRPr lang="el-GR" sz="2400" b="1" dirty="0" smtClean="0">
              <a:solidFill>
                <a:schemeClr val="accent1">
                  <a:lumMod val="75000"/>
                </a:schemeClr>
              </a:solidFill>
            </a:endParaRPr>
          </a:p>
          <a:p>
            <a:pPr algn="just"/>
            <a:endParaRPr lang="el-GR" sz="2000" b="1" dirty="0" smtClean="0">
              <a:solidFill>
                <a:schemeClr val="accent1">
                  <a:lumMod val="75000"/>
                </a:schemeClr>
              </a:solidFill>
            </a:endParaRPr>
          </a:p>
          <a:p>
            <a:endParaRPr lang="en-US" dirty="0"/>
          </a:p>
        </p:txBody>
      </p:sp>
      <p:sp>
        <p:nvSpPr>
          <p:cNvPr id="4098" name="AutoShape 2" descr="Αποτέλεσμα εικόνας για κυπριακη σημαια με κινησ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Αποτέλεσμα εικόνας για κυπριακη σημαια με κινησ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4" name="Picture 8" descr="Αποτέλεσμα εικόνας για 1η απριλιου"/>
          <p:cNvPicPr>
            <a:picLocks noChangeAspect="1" noChangeArrowheads="1"/>
          </p:cNvPicPr>
          <p:nvPr/>
        </p:nvPicPr>
        <p:blipFill>
          <a:blip r:embed="rId2" cstate="print"/>
          <a:srcRect/>
          <a:stretch>
            <a:fillRect/>
          </a:stretch>
        </p:blipFill>
        <p:spPr bwMode="auto">
          <a:xfrm>
            <a:off x="2627784" y="3212976"/>
            <a:ext cx="4104456" cy="2938270"/>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251520" y="188640"/>
            <a:ext cx="8568952" cy="6525344"/>
          </a:xfrm>
          <a:prstGeom prst="roundRect">
            <a:avLst/>
          </a:prstGeom>
          <a:noFill/>
          <a:ln w="444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237312"/>
            <a:ext cx="2895600" cy="365125"/>
          </a:xfrm>
        </p:spPr>
        <p:txBody>
          <a:bodyPr/>
          <a:lstStyle/>
          <a:p>
            <a:r>
              <a:rPr lang="el-GR" dirty="0" smtClean="0"/>
              <a:t>Εκπαιδευτικό Υλικό, ΥΠΠΑΝ Κύπρου</a:t>
            </a:r>
            <a:endParaRPr lang="el-GR" dirty="0"/>
          </a:p>
        </p:txBody>
      </p:sp>
      <p:sp>
        <p:nvSpPr>
          <p:cNvPr id="7" name="TextBox 6"/>
          <p:cNvSpPr txBox="1"/>
          <p:nvPr/>
        </p:nvSpPr>
        <p:spPr>
          <a:xfrm>
            <a:off x="683568" y="620688"/>
            <a:ext cx="7776864" cy="3262432"/>
          </a:xfrm>
          <a:prstGeom prst="rect">
            <a:avLst/>
          </a:prstGeom>
          <a:noFill/>
        </p:spPr>
        <p:txBody>
          <a:bodyPr wrap="square" rtlCol="0">
            <a:spAutoFit/>
          </a:bodyPr>
          <a:lstStyle/>
          <a:p>
            <a:pPr algn="just"/>
            <a:endParaRPr lang="el-GR" sz="2400" b="1" dirty="0" smtClean="0">
              <a:solidFill>
                <a:schemeClr val="accent1">
                  <a:lumMod val="75000"/>
                </a:schemeClr>
              </a:solidFill>
            </a:endParaRPr>
          </a:p>
          <a:p>
            <a:pPr algn="just"/>
            <a:r>
              <a:rPr lang="el-GR" sz="2400" dirty="0" smtClean="0">
                <a:solidFill>
                  <a:schemeClr val="accent1">
                    <a:lumMod val="75000"/>
                  </a:schemeClr>
                </a:solidFill>
              </a:rPr>
              <a:t> </a:t>
            </a:r>
          </a:p>
          <a:p>
            <a:pPr algn="just"/>
            <a:endParaRPr lang="el-GR" sz="2400" b="1" dirty="0" smtClean="0">
              <a:solidFill>
                <a:schemeClr val="accent1">
                  <a:lumMod val="75000"/>
                </a:schemeClr>
              </a:solidFill>
            </a:endParaRPr>
          </a:p>
          <a:p>
            <a:r>
              <a:rPr lang="el-GR" sz="3200" b="1" dirty="0" smtClean="0">
                <a:solidFill>
                  <a:schemeClr val="accent1">
                    <a:lumMod val="75000"/>
                  </a:schemeClr>
                </a:solidFill>
              </a:rPr>
              <a:t>Οδηγία 1:</a:t>
            </a:r>
          </a:p>
          <a:p>
            <a:r>
              <a:rPr lang="el-GR" sz="3200" dirty="0" smtClean="0">
                <a:solidFill>
                  <a:schemeClr val="accent1">
                    <a:lumMod val="75000"/>
                  </a:schemeClr>
                </a:solidFill>
              </a:rPr>
              <a:t>Ακολούθησε τις οδηγίες που ακολουθούν για να φτιάξεις τους δικούς σου επικρουστήρες. </a:t>
            </a:r>
          </a:p>
          <a:p>
            <a:pPr algn="just"/>
            <a:endParaRPr lang="el-GR" sz="2000" b="1" dirty="0" smtClean="0">
              <a:solidFill>
                <a:schemeClr val="accent1">
                  <a:lumMod val="75000"/>
                </a:schemeClr>
              </a:solidFill>
            </a:endParaRPr>
          </a:p>
          <a:p>
            <a:endParaRPr lang="en-US" dirty="0"/>
          </a:p>
        </p:txBody>
      </p:sp>
      <p:sp>
        <p:nvSpPr>
          <p:cNvPr id="14338" name="AutoShape 2" descr="Αποτέλεσμα εικόνας για cyprus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0" name="Picture 4" descr="Αποτέλεσμα εικόνας για cyprus flag"/>
          <p:cNvPicPr>
            <a:picLocks noChangeAspect="1" noChangeArrowheads="1"/>
          </p:cNvPicPr>
          <p:nvPr/>
        </p:nvPicPr>
        <p:blipFill>
          <a:blip r:embed="rId2" cstate="print"/>
          <a:srcRect/>
          <a:stretch>
            <a:fillRect/>
          </a:stretch>
        </p:blipFill>
        <p:spPr bwMode="auto">
          <a:xfrm>
            <a:off x="2771800" y="3717032"/>
            <a:ext cx="3456384" cy="2306243"/>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a:xfrm>
            <a:off x="251520" y="188640"/>
            <a:ext cx="8568952" cy="6525344"/>
          </a:xfrm>
          <a:prstGeom prst="roundRect">
            <a:avLst/>
          </a:prstGeom>
          <a:no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404664"/>
            <a:ext cx="7776864" cy="523220"/>
          </a:xfrm>
          <a:prstGeom prst="rect">
            <a:avLst/>
          </a:prstGeom>
          <a:noFill/>
        </p:spPr>
        <p:txBody>
          <a:bodyPr wrap="square" rtlCol="0">
            <a:spAutoFit/>
          </a:bodyPr>
          <a:lstStyle/>
          <a:p>
            <a:pPr algn="ctr"/>
            <a:r>
              <a:rPr lang="el-GR" sz="2800" b="1" dirty="0" smtClean="0"/>
              <a:t>Υλικά</a:t>
            </a:r>
            <a:r>
              <a:rPr lang="en-US" sz="2800" b="1" dirty="0" smtClean="0"/>
              <a:t> </a:t>
            </a:r>
            <a:r>
              <a:rPr lang="el-GR" sz="2800" b="1" dirty="0" smtClean="0"/>
              <a:t>που θα χρειαστώ για ένα επικρουστήρα:</a:t>
            </a:r>
            <a:endParaRPr lang="el-GR" sz="2800" b="1" dirty="0"/>
          </a:p>
        </p:txBody>
      </p:sp>
      <p:sp>
        <p:nvSpPr>
          <p:cNvPr id="5" name="TextBox 4"/>
          <p:cNvSpPr txBox="1"/>
          <p:nvPr/>
        </p:nvSpPr>
        <p:spPr>
          <a:xfrm>
            <a:off x="179512" y="1340768"/>
            <a:ext cx="3096344" cy="1938992"/>
          </a:xfrm>
          <a:prstGeom prst="rect">
            <a:avLst/>
          </a:prstGeom>
          <a:noFill/>
        </p:spPr>
        <p:txBody>
          <a:bodyPr wrap="square" rtlCol="0">
            <a:spAutoFit/>
          </a:bodyPr>
          <a:lstStyle/>
          <a:p>
            <a:pPr algn="ctr"/>
            <a:r>
              <a:rPr lang="el-GR" sz="2000" b="1" dirty="0" smtClean="0"/>
              <a:t>1 κομμάτι σωλήνα από πλαστικό</a:t>
            </a:r>
          </a:p>
          <a:p>
            <a:pPr algn="ctr"/>
            <a:r>
              <a:rPr lang="el-GR" sz="2000" b="1" dirty="0" smtClean="0"/>
              <a:t>ή από ξύλο (π.χ. από παλιό σκουπόξυλο) </a:t>
            </a:r>
          </a:p>
          <a:p>
            <a:pPr algn="ctr"/>
            <a:r>
              <a:rPr lang="el-GR" sz="2000" b="1" dirty="0" smtClean="0"/>
              <a:t>ή χάρτινο (π.χ. από αλουμινόχαρτο)</a:t>
            </a:r>
            <a:endParaRPr lang="el-GR" sz="2000" b="1" dirty="0"/>
          </a:p>
        </p:txBody>
      </p:sp>
      <p:sp>
        <p:nvSpPr>
          <p:cNvPr id="6" name="TextBox 5"/>
          <p:cNvSpPr txBox="1"/>
          <p:nvPr/>
        </p:nvSpPr>
        <p:spPr>
          <a:xfrm>
            <a:off x="6444208" y="1340768"/>
            <a:ext cx="2520280" cy="400110"/>
          </a:xfrm>
          <a:prstGeom prst="rect">
            <a:avLst/>
          </a:prstGeom>
          <a:noFill/>
        </p:spPr>
        <p:txBody>
          <a:bodyPr wrap="square" rtlCol="0">
            <a:spAutoFit/>
          </a:bodyPr>
          <a:lstStyle/>
          <a:p>
            <a:pPr algn="ctr"/>
            <a:r>
              <a:rPr lang="el-GR" sz="2000" b="1" dirty="0" smtClean="0"/>
              <a:t>1-2 παλιές κάλτσες</a:t>
            </a:r>
            <a:endParaRPr lang="el-GR" sz="2000" b="1" dirty="0"/>
          </a:p>
        </p:txBody>
      </p:sp>
      <p:sp>
        <p:nvSpPr>
          <p:cNvPr id="7" name="TextBox 6"/>
          <p:cNvSpPr txBox="1"/>
          <p:nvPr/>
        </p:nvSpPr>
        <p:spPr>
          <a:xfrm>
            <a:off x="3347864" y="1333217"/>
            <a:ext cx="3096344" cy="1015663"/>
          </a:xfrm>
          <a:prstGeom prst="rect">
            <a:avLst/>
          </a:prstGeom>
          <a:noFill/>
        </p:spPr>
        <p:txBody>
          <a:bodyPr wrap="square" rtlCol="0">
            <a:spAutoFit/>
          </a:bodyPr>
          <a:lstStyle/>
          <a:p>
            <a:pPr algn="ctr"/>
            <a:r>
              <a:rPr lang="el-GR" sz="2000" b="1" dirty="0" smtClean="0"/>
              <a:t>1 τετράγωνο κομμάτι ύφασμα από παλιά ρούχα</a:t>
            </a:r>
            <a:endParaRPr lang="en-US" sz="2000" b="1" dirty="0" smtClean="0"/>
          </a:p>
          <a:p>
            <a:pPr algn="ctr"/>
            <a:r>
              <a:rPr lang="en-US" sz="2000" b="1" dirty="0" smtClean="0"/>
              <a:t>(20cm x 20cm)</a:t>
            </a:r>
            <a:endParaRPr lang="el-GR" sz="2000" b="1" dirty="0"/>
          </a:p>
        </p:txBody>
      </p:sp>
      <p:sp>
        <p:nvSpPr>
          <p:cNvPr id="8" name="TextBox 7"/>
          <p:cNvSpPr txBox="1"/>
          <p:nvPr/>
        </p:nvSpPr>
        <p:spPr>
          <a:xfrm>
            <a:off x="3563888" y="4973106"/>
            <a:ext cx="2411760" cy="400110"/>
          </a:xfrm>
          <a:prstGeom prst="rect">
            <a:avLst/>
          </a:prstGeom>
          <a:noFill/>
        </p:spPr>
        <p:txBody>
          <a:bodyPr wrap="square" rtlCol="0">
            <a:spAutoFit/>
          </a:bodyPr>
          <a:lstStyle/>
          <a:p>
            <a:pPr algn="ctr"/>
            <a:r>
              <a:rPr lang="el-GR" sz="2000" b="1" dirty="0" smtClean="0"/>
              <a:t>1 λαστιχάκι</a:t>
            </a:r>
            <a:endParaRPr lang="el-GR" sz="2000" b="1" dirty="0"/>
          </a:p>
        </p:txBody>
      </p:sp>
      <p:sp>
        <p:nvSpPr>
          <p:cNvPr id="9" name="TextBox 8"/>
          <p:cNvSpPr txBox="1"/>
          <p:nvPr/>
        </p:nvSpPr>
        <p:spPr>
          <a:xfrm>
            <a:off x="251520" y="4869160"/>
            <a:ext cx="2880320" cy="400110"/>
          </a:xfrm>
          <a:prstGeom prst="rect">
            <a:avLst/>
          </a:prstGeom>
          <a:noFill/>
        </p:spPr>
        <p:txBody>
          <a:bodyPr wrap="square" rtlCol="0">
            <a:spAutoFit/>
          </a:bodyPr>
          <a:lstStyle/>
          <a:p>
            <a:pPr algn="ctr"/>
            <a:r>
              <a:rPr lang="el-GR" sz="2000" b="1" dirty="0" smtClean="0"/>
              <a:t>κολλητική ταινία</a:t>
            </a:r>
            <a:endParaRPr lang="el-GR" sz="2000" b="1" dirty="0"/>
          </a:p>
        </p:txBody>
      </p:sp>
      <p:sp>
        <p:nvSpPr>
          <p:cNvPr id="1026" name="AutoShape 2" descr="Image result for old sock transpar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old sock transpar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grpSp>
        <p:nvGrpSpPr>
          <p:cNvPr id="18" name="Group 17"/>
          <p:cNvGrpSpPr/>
          <p:nvPr/>
        </p:nvGrpSpPr>
        <p:grpSpPr>
          <a:xfrm>
            <a:off x="6588224" y="1916832"/>
            <a:ext cx="2160240" cy="1656184"/>
            <a:chOff x="5364088" y="2132856"/>
            <a:chExt cx="1808136" cy="1410346"/>
          </a:xfrm>
        </p:grpSpPr>
        <p:pic>
          <p:nvPicPr>
            <p:cNvPr id="1032" name="Picture 8" descr="C:\Users\Constantia\Desktop\dirty-socks-hi.png"/>
            <p:cNvPicPr>
              <a:picLocks noChangeAspect="1" noChangeArrowheads="1"/>
            </p:cNvPicPr>
            <p:nvPr/>
          </p:nvPicPr>
          <p:blipFill>
            <a:blip r:embed="rId2" cstate="print"/>
            <a:srcRect/>
            <a:stretch>
              <a:fillRect/>
            </a:stretch>
          </p:blipFill>
          <p:spPr bwMode="auto">
            <a:xfrm>
              <a:off x="5364088" y="2132856"/>
              <a:ext cx="1808136" cy="1410346"/>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5580112" y="2204864"/>
              <a:ext cx="36004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1033" name="Picture 9"/>
          <p:cNvPicPr>
            <a:picLocks noChangeAspect="1" noChangeArrowheads="1"/>
          </p:cNvPicPr>
          <p:nvPr/>
        </p:nvPicPr>
        <p:blipFill>
          <a:blip r:embed="rId3" cstate="print"/>
          <a:srcRect l="18248" r="59450"/>
          <a:stretch>
            <a:fillRect/>
          </a:stretch>
        </p:blipFill>
        <p:spPr bwMode="auto">
          <a:xfrm rot="16200000">
            <a:off x="1354429" y="2398100"/>
            <a:ext cx="674505" cy="3024338"/>
          </a:xfrm>
          <a:prstGeom prst="rect">
            <a:avLst/>
          </a:prstGeom>
          <a:noFill/>
          <a:ln w="9525">
            <a:noFill/>
            <a:miter lim="800000"/>
            <a:headEnd/>
            <a:tailEnd/>
          </a:ln>
        </p:spPr>
      </p:pic>
      <p:pic>
        <p:nvPicPr>
          <p:cNvPr id="1034" name="Picture 10"/>
          <p:cNvPicPr>
            <a:picLocks noChangeAspect="1" noChangeArrowheads="1"/>
          </p:cNvPicPr>
          <p:nvPr/>
        </p:nvPicPr>
        <p:blipFill>
          <a:blip r:embed="rId4" cstate="print"/>
          <a:srcRect/>
          <a:stretch>
            <a:fillRect/>
          </a:stretch>
        </p:blipFill>
        <p:spPr bwMode="auto">
          <a:xfrm>
            <a:off x="4139952" y="5373216"/>
            <a:ext cx="1368152" cy="1158089"/>
          </a:xfrm>
          <a:prstGeom prst="rect">
            <a:avLst/>
          </a:prstGeom>
          <a:noFill/>
          <a:ln w="9525">
            <a:noFill/>
            <a:miter lim="800000"/>
            <a:headEnd/>
            <a:tailEnd/>
          </a:ln>
        </p:spPr>
      </p:pic>
      <p:pic>
        <p:nvPicPr>
          <p:cNvPr id="1035" name="Picture 11"/>
          <p:cNvPicPr>
            <a:picLocks noChangeAspect="1" noChangeArrowheads="1"/>
          </p:cNvPicPr>
          <p:nvPr/>
        </p:nvPicPr>
        <p:blipFill>
          <a:blip r:embed="rId5" cstate="print"/>
          <a:srcRect l="51887" t="47992" r="3773" b="11079"/>
          <a:stretch>
            <a:fillRect/>
          </a:stretch>
        </p:blipFill>
        <p:spPr bwMode="auto">
          <a:xfrm>
            <a:off x="4067944" y="2492896"/>
            <a:ext cx="1584176" cy="1584176"/>
          </a:xfrm>
          <a:prstGeom prst="rect">
            <a:avLst/>
          </a:prstGeom>
          <a:ln>
            <a:noFill/>
          </a:ln>
          <a:effectLst>
            <a:outerShdw blurRad="292100" dist="139700" dir="2700000" algn="tl" rotWithShape="0">
              <a:srgbClr val="333333">
                <a:alpha val="65000"/>
              </a:srgbClr>
            </a:outerShdw>
          </a:effectLst>
        </p:spPr>
      </p:pic>
      <p:pic>
        <p:nvPicPr>
          <p:cNvPr id="1036" name="Picture 12"/>
          <p:cNvPicPr>
            <a:picLocks noChangeAspect="1" noChangeArrowheads="1"/>
          </p:cNvPicPr>
          <p:nvPr/>
        </p:nvPicPr>
        <p:blipFill>
          <a:blip r:embed="rId6" cstate="print"/>
          <a:srcRect/>
          <a:stretch>
            <a:fillRect/>
          </a:stretch>
        </p:blipFill>
        <p:spPr bwMode="auto">
          <a:xfrm rot="4899934">
            <a:off x="1086433" y="5382616"/>
            <a:ext cx="1238955" cy="1302792"/>
          </a:xfrm>
          <a:prstGeom prst="rect">
            <a:avLst/>
          </a:prstGeom>
          <a:noFill/>
          <a:ln w="9525">
            <a:noFill/>
            <a:miter lim="800000"/>
            <a:headEnd/>
            <a:tailEnd/>
          </a:ln>
        </p:spPr>
      </p:pic>
      <p:sp>
        <p:nvSpPr>
          <p:cNvPr id="23" name="TextBox 22"/>
          <p:cNvSpPr txBox="1"/>
          <p:nvPr/>
        </p:nvSpPr>
        <p:spPr>
          <a:xfrm>
            <a:off x="6228184" y="4581128"/>
            <a:ext cx="2411760" cy="400110"/>
          </a:xfrm>
          <a:prstGeom prst="rect">
            <a:avLst/>
          </a:prstGeom>
          <a:noFill/>
        </p:spPr>
        <p:txBody>
          <a:bodyPr wrap="square" rtlCol="0">
            <a:spAutoFit/>
          </a:bodyPr>
          <a:lstStyle/>
          <a:p>
            <a:pPr algn="ctr"/>
            <a:r>
              <a:rPr lang="el-GR" sz="2000" b="1" dirty="0" smtClean="0"/>
              <a:t>1 ψαλίδι</a:t>
            </a:r>
            <a:endParaRPr lang="el-GR" sz="2000" b="1" dirty="0"/>
          </a:p>
        </p:txBody>
      </p:sp>
      <p:pic>
        <p:nvPicPr>
          <p:cNvPr id="1038" name="Picture 14" descr="C:\Users\Constantia\Desktop\scissors5.png"/>
          <p:cNvPicPr>
            <a:picLocks noChangeAspect="1" noChangeArrowheads="1"/>
          </p:cNvPicPr>
          <p:nvPr/>
        </p:nvPicPr>
        <p:blipFill>
          <a:blip r:embed="rId7" cstate="print"/>
          <a:srcRect/>
          <a:stretch>
            <a:fillRect/>
          </a:stretch>
        </p:blipFill>
        <p:spPr bwMode="auto">
          <a:xfrm rot="1484062">
            <a:off x="6683968" y="4990295"/>
            <a:ext cx="1494688" cy="1492823"/>
          </a:xfrm>
          <a:prstGeom prst="rect">
            <a:avLst/>
          </a:prstGeom>
          <a:ln>
            <a:noFill/>
          </a:ln>
          <a:effectLst>
            <a:outerShdw blurRad="292100" dist="139700" dir="2700000" algn="tl" rotWithShape="0">
              <a:srgbClr val="333333">
                <a:alpha val="65000"/>
              </a:srgbClr>
            </a:outerShdw>
          </a:effectLst>
        </p:spPr>
      </p:pic>
      <p:sp>
        <p:nvSpPr>
          <p:cNvPr id="20" name="Footer Placeholder 19"/>
          <p:cNvSpPr>
            <a:spLocks noGrp="1"/>
          </p:cNvSpPr>
          <p:nvPr>
            <p:ph type="ftr" sz="quarter" idx="11"/>
          </p:nvPr>
        </p:nvSpPr>
        <p:spPr/>
        <p:txBody>
          <a:bodyPr/>
          <a:lstStyle/>
          <a:p>
            <a:r>
              <a:rPr lang="el-GR" smtClean="0"/>
              <a:t>Εκπαιδευτικό Υλικό, ΥΠΠΑΝ Κύπρου</a:t>
            </a:r>
            <a:endParaRPr lang="el-GR" dirty="0"/>
          </a:p>
        </p:txBody>
      </p:sp>
      <p:sp>
        <p:nvSpPr>
          <p:cNvPr id="10242" name="AutoShape 2" descr="Αποτέλεσμα εικόνας για sol key transpar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scontent.fnic2-1.fna.fbcdn.net/v/t34.0-12/16901675_10212505959426860_1205382531_n.jpg?oh=d384ed6ed90a520b0bb3b25402cbdeb6&amp;oe=58AEFF5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p:cNvPicPr>
            <a:picLocks noChangeAspect="1" noChangeArrowheads="1"/>
          </p:cNvPicPr>
          <p:nvPr/>
        </p:nvPicPr>
        <p:blipFill>
          <a:blip r:embed="rId2" cstate="print"/>
          <a:srcRect/>
          <a:stretch>
            <a:fillRect/>
          </a:stretch>
        </p:blipFill>
        <p:spPr bwMode="auto">
          <a:xfrm>
            <a:off x="0" y="0"/>
            <a:ext cx="9180512" cy="6885384"/>
          </a:xfrm>
          <a:prstGeom prst="rect">
            <a:avLst/>
          </a:prstGeom>
          <a:noFill/>
          <a:ln w="9525">
            <a:noFill/>
            <a:miter lim="800000"/>
            <a:headEnd/>
            <a:tailEnd/>
          </a:ln>
        </p:spPr>
      </p:pic>
      <p:sp>
        <p:nvSpPr>
          <p:cNvPr id="9" name="TextBox 8"/>
          <p:cNvSpPr txBox="1"/>
          <p:nvPr/>
        </p:nvSpPr>
        <p:spPr>
          <a:xfrm>
            <a:off x="251520" y="0"/>
            <a:ext cx="792088" cy="1015663"/>
          </a:xfrm>
          <a:prstGeom prst="rect">
            <a:avLst/>
          </a:prstGeom>
          <a:noFill/>
        </p:spPr>
        <p:txBody>
          <a:bodyPr wrap="square" rtlCol="0">
            <a:spAutoFit/>
          </a:bodyPr>
          <a:lstStyle/>
          <a:p>
            <a:r>
              <a:rPr lang="en-GB" sz="6000" b="1" dirty="0" smtClean="0"/>
              <a:t>1</a:t>
            </a:r>
            <a:endParaRPr lang="el-GR" sz="6000" b="1" dirty="0"/>
          </a:p>
        </p:txBody>
      </p:sp>
      <p:sp>
        <p:nvSpPr>
          <p:cNvPr id="14" name="TextBox 13"/>
          <p:cNvSpPr txBox="1"/>
          <p:nvPr/>
        </p:nvSpPr>
        <p:spPr>
          <a:xfrm>
            <a:off x="971600" y="188640"/>
            <a:ext cx="7848872" cy="954107"/>
          </a:xfrm>
          <a:prstGeom prst="rect">
            <a:avLst/>
          </a:prstGeom>
          <a:noFill/>
        </p:spPr>
        <p:txBody>
          <a:bodyPr wrap="square" rtlCol="0">
            <a:spAutoFit/>
          </a:bodyPr>
          <a:lstStyle/>
          <a:p>
            <a:r>
              <a:rPr lang="el-GR" sz="2800" b="1" dirty="0" smtClean="0"/>
              <a:t>ΤΟΠΟΘΕΤΟΥΜΕ ΤΟ ΚΑΤΩ ΜΕΡΟΣ ΤΗΣ ΚΑΛΤΣΑΣ ΣΤΗΝ ΑΚΡΗ ΤΟΥ ΣΩΛΗΝΑ.</a:t>
            </a:r>
            <a:endParaRPr lang="en-US" sz="2800" b="1" dirty="0"/>
          </a:p>
        </p:txBody>
      </p:sp>
      <p:sp>
        <p:nvSpPr>
          <p:cNvPr id="6" name="Footer Placeholder 5"/>
          <p:cNvSpPr>
            <a:spLocks noGrp="1"/>
          </p:cNvSpPr>
          <p:nvPr>
            <p:ph type="ftr" sz="quarter" idx="11"/>
          </p:nvPr>
        </p:nvSpPr>
        <p:spPr/>
        <p:txBody>
          <a:bodyPr/>
          <a:lstStyle/>
          <a:p>
            <a:r>
              <a:rPr lang="el-GR" smtClean="0">
                <a:solidFill>
                  <a:schemeClr val="bg1"/>
                </a:solidFill>
              </a:rPr>
              <a:t>Εκπαιδευτικό Υλικό, ΥΠΠΑΝ Κύπρου</a:t>
            </a:r>
            <a:endParaRPr lang="el-GR"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scontent.fnic2-1.fna.fbcdn.net/v/t34.0-12/16901675_10212505959426860_1205382531_n.jpg?oh=d384ed6ed90a520b0bb3b25402cbdeb6&amp;oe=58AEFF5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9" name="Picture 5"/>
          <p:cNvPicPr>
            <a:picLocks noChangeAspect="1" noChangeArrowheads="1"/>
          </p:cNvPicPr>
          <p:nvPr/>
        </p:nvPicPr>
        <p:blipFill>
          <a:blip r:embed="rId2" cstate="print"/>
          <a:srcRect/>
          <a:stretch>
            <a:fillRect/>
          </a:stretch>
        </p:blipFill>
        <p:spPr bwMode="auto">
          <a:xfrm>
            <a:off x="-36512" y="-27384"/>
            <a:ext cx="9180512" cy="6885384"/>
          </a:xfrm>
          <a:prstGeom prst="rect">
            <a:avLst/>
          </a:prstGeom>
          <a:noFill/>
          <a:ln w="9525">
            <a:noFill/>
            <a:miter lim="800000"/>
            <a:headEnd/>
            <a:tailEnd/>
          </a:ln>
        </p:spPr>
      </p:pic>
      <p:sp>
        <p:nvSpPr>
          <p:cNvPr id="10" name="TextBox 9"/>
          <p:cNvSpPr txBox="1"/>
          <p:nvPr/>
        </p:nvSpPr>
        <p:spPr>
          <a:xfrm>
            <a:off x="251520" y="260648"/>
            <a:ext cx="792088" cy="1015663"/>
          </a:xfrm>
          <a:prstGeom prst="rect">
            <a:avLst/>
          </a:prstGeom>
          <a:noFill/>
        </p:spPr>
        <p:txBody>
          <a:bodyPr wrap="square" rtlCol="0">
            <a:spAutoFit/>
          </a:bodyPr>
          <a:lstStyle/>
          <a:p>
            <a:r>
              <a:rPr lang="en-GB" sz="6000" b="1" dirty="0" smtClean="0"/>
              <a:t>2</a:t>
            </a:r>
            <a:endParaRPr lang="el-GR" sz="6000" b="1" dirty="0"/>
          </a:p>
        </p:txBody>
      </p:sp>
      <p:sp>
        <p:nvSpPr>
          <p:cNvPr id="13" name="TextBox 12"/>
          <p:cNvSpPr txBox="1"/>
          <p:nvPr/>
        </p:nvSpPr>
        <p:spPr>
          <a:xfrm>
            <a:off x="936104" y="242645"/>
            <a:ext cx="8100392" cy="954107"/>
          </a:xfrm>
          <a:prstGeom prst="rect">
            <a:avLst/>
          </a:prstGeom>
          <a:noFill/>
        </p:spPr>
        <p:txBody>
          <a:bodyPr wrap="square" rtlCol="0">
            <a:spAutoFit/>
          </a:bodyPr>
          <a:lstStyle/>
          <a:p>
            <a:r>
              <a:rPr lang="el-GR" sz="2800" b="1" dirty="0" smtClean="0"/>
              <a:t>ΤΥΛΙΓΟΥΜΕ ΤΗΝ ΚΑΛΤΣΑ. </a:t>
            </a:r>
          </a:p>
          <a:p>
            <a:r>
              <a:rPr lang="el-GR" sz="2800" b="1" dirty="0" smtClean="0"/>
              <a:t>ΑΝ Η ΚΑΛΤΣΑ ΕΙΝΑΙ ΛΕΠΤΗ ΤΥΛΙΓΟΥΜΕ ΑΚΟΜΑ ΜΙΑ.</a:t>
            </a:r>
            <a:endParaRPr lang="en-US" sz="2800" b="1" dirty="0"/>
          </a:p>
        </p:txBody>
      </p:sp>
      <p:sp>
        <p:nvSpPr>
          <p:cNvPr id="6" name="Footer Placeholder 5"/>
          <p:cNvSpPr>
            <a:spLocks noGrp="1"/>
          </p:cNvSpPr>
          <p:nvPr>
            <p:ph type="ftr" sz="quarter" idx="11"/>
          </p:nvPr>
        </p:nvSpPr>
        <p:spPr/>
        <p:txBody>
          <a:bodyPr/>
          <a:lstStyle/>
          <a:p>
            <a:r>
              <a:rPr lang="el-GR" smtClean="0">
                <a:solidFill>
                  <a:schemeClr val="bg1"/>
                </a:solidFill>
              </a:rPr>
              <a:t>Εκπαιδευτικό Υλικό, ΥΠΠΑΝ Κύπρου</a:t>
            </a:r>
            <a:endParaRPr lang="el-GR"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scontent.fnic2-1.fna.fbcdn.net/v/t34.0-12/16901675_10212505959426860_1205382531_n.jpg?oh=d384ed6ed90a520b0bb3b25402cbdeb6&amp;oe=58AEFF5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1" name="Picture 7"/>
          <p:cNvPicPr>
            <a:picLocks noChangeAspect="1" noChangeArrowheads="1"/>
          </p:cNvPicPr>
          <p:nvPr/>
        </p:nvPicPr>
        <p:blipFill>
          <a:blip r:embed="rId2" cstate="print"/>
          <a:srcRect/>
          <a:stretch>
            <a:fillRect/>
          </a:stretch>
        </p:blipFill>
        <p:spPr bwMode="auto">
          <a:xfrm rot="16200000">
            <a:off x="1111053" y="-1140668"/>
            <a:ext cx="6885383" cy="9180511"/>
          </a:xfrm>
          <a:prstGeom prst="rect">
            <a:avLst/>
          </a:prstGeom>
          <a:noFill/>
          <a:ln w="9525">
            <a:noFill/>
            <a:miter lim="800000"/>
            <a:headEnd/>
            <a:tailEnd/>
          </a:ln>
        </p:spPr>
      </p:pic>
      <p:sp>
        <p:nvSpPr>
          <p:cNvPr id="11" name="TextBox 10"/>
          <p:cNvSpPr txBox="1"/>
          <p:nvPr/>
        </p:nvSpPr>
        <p:spPr>
          <a:xfrm>
            <a:off x="179512" y="188640"/>
            <a:ext cx="792088" cy="1015663"/>
          </a:xfrm>
          <a:prstGeom prst="rect">
            <a:avLst/>
          </a:prstGeom>
          <a:noFill/>
        </p:spPr>
        <p:txBody>
          <a:bodyPr wrap="square" rtlCol="0">
            <a:spAutoFit/>
          </a:bodyPr>
          <a:lstStyle/>
          <a:p>
            <a:r>
              <a:rPr lang="en-GB" sz="6000" b="1" dirty="0" smtClean="0"/>
              <a:t>3</a:t>
            </a:r>
            <a:endParaRPr lang="el-GR" sz="6000" b="1" dirty="0"/>
          </a:p>
        </p:txBody>
      </p:sp>
      <p:sp>
        <p:nvSpPr>
          <p:cNvPr id="15" name="TextBox 14"/>
          <p:cNvSpPr txBox="1"/>
          <p:nvPr/>
        </p:nvSpPr>
        <p:spPr>
          <a:xfrm>
            <a:off x="827584" y="260648"/>
            <a:ext cx="7992888" cy="830997"/>
          </a:xfrm>
          <a:prstGeom prst="rect">
            <a:avLst/>
          </a:prstGeom>
          <a:noFill/>
        </p:spPr>
        <p:txBody>
          <a:bodyPr wrap="square" rtlCol="0">
            <a:spAutoFit/>
          </a:bodyPr>
          <a:lstStyle/>
          <a:p>
            <a:r>
              <a:rPr lang="el-GR" sz="2400" b="1" dirty="0" smtClean="0"/>
              <a:t>ΚΑΛΥΠΤΟΥΜΕ ΤΗΝ ΤΥΛΙΓΜΕΝΗ ΚΑΛΤΣΑ ΜΕ ΤΟ ΤΕΤΡΑΓΩΝΟ ΚΟΜΜΑΤΙ ΥΦΑΣΜΑ ΚΑΙ  ΣΤΕΡΕΩΝΟΥΜΕ ΜΕ ΕΝΑ ΛΑΣΤΙΧΑΚΙ.</a:t>
            </a:r>
            <a:endParaRPr lang="en-US" sz="2400" b="1" dirty="0"/>
          </a:p>
        </p:txBody>
      </p:sp>
      <p:sp>
        <p:nvSpPr>
          <p:cNvPr id="6" name="Footer Placeholder 5"/>
          <p:cNvSpPr>
            <a:spLocks noGrp="1"/>
          </p:cNvSpPr>
          <p:nvPr>
            <p:ph type="ftr" sz="quarter" idx="11"/>
          </p:nvPr>
        </p:nvSpPr>
        <p:spPr/>
        <p:txBody>
          <a:bodyPr/>
          <a:lstStyle/>
          <a:p>
            <a:r>
              <a:rPr lang="el-GR" smtClean="0">
                <a:solidFill>
                  <a:schemeClr val="bg1"/>
                </a:solidFill>
              </a:rPr>
              <a:t>Εκπαιδευτικό Υλικό, ΥΠΠΑΝ Κύπρου</a:t>
            </a:r>
            <a:endParaRPr lang="el-GR"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1028" name="AutoShape 4" descr="https://scontent.fnic2-1.fna.fbcdn.net/v/t34.0-12/16901675_10212505959426860_1205382531_n.jpg?oh=d384ed6ed90a520b0bb3b25402cbdeb6&amp;oe=58AEFF5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 name="TextBox 11"/>
          <p:cNvSpPr txBox="1"/>
          <p:nvPr/>
        </p:nvSpPr>
        <p:spPr>
          <a:xfrm>
            <a:off x="323528" y="260648"/>
            <a:ext cx="792088" cy="1015663"/>
          </a:xfrm>
          <a:prstGeom prst="rect">
            <a:avLst/>
          </a:prstGeom>
          <a:noFill/>
        </p:spPr>
        <p:txBody>
          <a:bodyPr wrap="square" rtlCol="0">
            <a:spAutoFit/>
          </a:bodyPr>
          <a:lstStyle/>
          <a:p>
            <a:r>
              <a:rPr lang="en-GB" sz="6000" b="1" dirty="0" smtClean="0"/>
              <a:t>4</a:t>
            </a:r>
            <a:endParaRPr lang="el-GR" sz="6000" b="1" dirty="0"/>
          </a:p>
        </p:txBody>
      </p:sp>
      <p:sp>
        <p:nvSpPr>
          <p:cNvPr id="15" name="TextBox 14"/>
          <p:cNvSpPr txBox="1"/>
          <p:nvPr/>
        </p:nvSpPr>
        <p:spPr>
          <a:xfrm>
            <a:off x="1043608" y="404664"/>
            <a:ext cx="3600400" cy="830997"/>
          </a:xfrm>
          <a:prstGeom prst="rect">
            <a:avLst/>
          </a:prstGeom>
          <a:noFill/>
        </p:spPr>
        <p:txBody>
          <a:bodyPr wrap="square" rtlCol="0">
            <a:spAutoFit/>
          </a:bodyPr>
          <a:lstStyle/>
          <a:p>
            <a:r>
              <a:rPr lang="el-GR" sz="2400" b="1" dirty="0" smtClean="0"/>
              <a:t>ΚΟΒΟΥΜΕ ΤΟ ΑΧΡΕΙΑΣΤΟ ΥΦΑΣΜΑ ΠΟΥ ΠΕΡΙΣΣΕΥΕΙ. </a:t>
            </a:r>
            <a:endParaRPr lang="en-US" sz="2400" b="1" dirty="0"/>
          </a:p>
        </p:txBody>
      </p:sp>
      <p:sp>
        <p:nvSpPr>
          <p:cNvPr id="6" name="Footer Placeholder 5"/>
          <p:cNvSpPr>
            <a:spLocks noGrp="1"/>
          </p:cNvSpPr>
          <p:nvPr>
            <p:ph type="ftr" sz="quarter" idx="11"/>
          </p:nvPr>
        </p:nvSpPr>
        <p:spPr/>
        <p:txBody>
          <a:bodyPr/>
          <a:lstStyle/>
          <a:p>
            <a:r>
              <a:rPr lang="el-GR" smtClean="0">
                <a:solidFill>
                  <a:schemeClr val="bg1"/>
                </a:solidFill>
              </a:rPr>
              <a:t>Εκπαιδευτικό Υλικό, ΥΠΠΑΝ Κύπρου</a:t>
            </a:r>
            <a:endParaRPr lang="el-GR"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Windows.old\Users\Constantia\Desktop\SXOLIKA FOTOS VIDEO\B NISOU 2016_2017\LITTER LESS\MERA DRASHS\IMG_20170222_113919.jpg"/>
          <p:cNvPicPr>
            <a:picLocks noChangeAspect="1" noChangeArrowheads="1"/>
          </p:cNvPicPr>
          <p:nvPr/>
        </p:nvPicPr>
        <p:blipFill>
          <a:blip r:embed="rId2" cstate="print"/>
          <a:srcRect l="24485" t="40588" r="50368" b="25001"/>
          <a:stretch>
            <a:fillRect/>
          </a:stretch>
        </p:blipFill>
        <p:spPr bwMode="auto">
          <a:xfrm>
            <a:off x="2483768" y="22498"/>
            <a:ext cx="6660232" cy="6835502"/>
          </a:xfrm>
          <a:prstGeom prst="rect">
            <a:avLst/>
          </a:prstGeom>
          <a:noFill/>
        </p:spPr>
      </p:pic>
      <p:sp>
        <p:nvSpPr>
          <p:cNvPr id="7" name="TextBox 6"/>
          <p:cNvSpPr txBox="1"/>
          <p:nvPr/>
        </p:nvSpPr>
        <p:spPr>
          <a:xfrm>
            <a:off x="179512" y="260648"/>
            <a:ext cx="792088" cy="1015663"/>
          </a:xfrm>
          <a:prstGeom prst="rect">
            <a:avLst/>
          </a:prstGeom>
          <a:noFill/>
        </p:spPr>
        <p:txBody>
          <a:bodyPr wrap="square" rtlCol="0">
            <a:spAutoFit/>
          </a:bodyPr>
          <a:lstStyle/>
          <a:p>
            <a:r>
              <a:rPr lang="en-GB" sz="6000" b="1" dirty="0" smtClean="0"/>
              <a:t>4</a:t>
            </a:r>
            <a:endParaRPr lang="el-GR" sz="6000" b="1" dirty="0"/>
          </a:p>
        </p:txBody>
      </p:sp>
      <p:sp>
        <p:nvSpPr>
          <p:cNvPr id="8" name="TextBox 7"/>
          <p:cNvSpPr txBox="1"/>
          <p:nvPr/>
        </p:nvSpPr>
        <p:spPr>
          <a:xfrm>
            <a:off x="0" y="1412776"/>
            <a:ext cx="2411760" cy="3046988"/>
          </a:xfrm>
          <a:prstGeom prst="rect">
            <a:avLst/>
          </a:prstGeom>
          <a:noFill/>
        </p:spPr>
        <p:txBody>
          <a:bodyPr wrap="square" rtlCol="0">
            <a:spAutoFit/>
          </a:bodyPr>
          <a:lstStyle/>
          <a:p>
            <a:pPr algn="ctr"/>
            <a:r>
              <a:rPr lang="el-GR" sz="2400" b="1" dirty="0" smtClean="0"/>
              <a:t>ΤΥΛΙΓΟΥΜΕ ΤΟ ΚΑΤΩ ΜΕΡΟΣ ΜΕ ΚΟΛΛΗΤΙΚΗ ΤΑΙΝΙΑ </a:t>
            </a:r>
          </a:p>
          <a:p>
            <a:pPr algn="ctr"/>
            <a:r>
              <a:rPr lang="el-GR" sz="2400" b="1" dirty="0" smtClean="0"/>
              <a:t>ΚΑΙ       </a:t>
            </a:r>
          </a:p>
          <a:p>
            <a:pPr algn="ctr"/>
            <a:r>
              <a:rPr lang="el-GR" sz="2400" b="1" dirty="0" smtClean="0"/>
              <a:t>ΑΝ ΘΕΛΟΥΜΕ ΔΙΑΚΟΣΜΟΥΜΕ ΤΟΝ ΣΩΛΗΝΑ.</a:t>
            </a:r>
            <a:endParaRPr lang="en-US" sz="2400" b="1" dirty="0"/>
          </a:p>
        </p:txBody>
      </p:sp>
      <p:sp>
        <p:nvSpPr>
          <p:cNvPr id="5" name="Footer Placeholder 4"/>
          <p:cNvSpPr>
            <a:spLocks noGrp="1"/>
          </p:cNvSpPr>
          <p:nvPr>
            <p:ph type="ftr" sz="quarter" idx="11"/>
          </p:nvPr>
        </p:nvSpPr>
        <p:spPr/>
        <p:txBody>
          <a:bodyPr/>
          <a:lstStyle/>
          <a:p>
            <a:r>
              <a:rPr lang="el-GR" smtClean="0">
                <a:solidFill>
                  <a:schemeClr val="bg1"/>
                </a:solidFill>
              </a:rPr>
              <a:t>Εκπαιδευτικό Υλικό, ΥΠΠΑΝ Κύπρου</a:t>
            </a:r>
            <a:endParaRPr lang="el-GR"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3227</TotalTime>
  <Words>557</Words>
  <Application>Microsoft Office PowerPoint</Application>
  <PresentationFormat>On-screen Show (4:3)</PresentationFormat>
  <Paragraphs>103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Θέμα του Office</vt:lpstr>
      <vt:lpstr>Αγαπητά μου παιδιά σας χαιρετώ! Δυστυχώς προς το παρόν δεν μπορούμε να παίζουμε μουσική όλοι μαζί. Μπορεί όμως το καθένα από εσάς να ασχοληθεί με τη μουσική στο σπίτι του! Παρακάτω θα βρείτε κάποιες οδηγίες τις οποίες θα πρέπει να ακολουθήσετε για να θυμηθείτε πράγματα που μάθαμε, να μάθετε κάποια καινούρια πράγματα και φυσικά να διασκεδάσετε μουσικά!   Η δασκάλα Μουσικής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Constantia</dc:creator>
  <cp:lastModifiedBy>Konstantia</cp:lastModifiedBy>
  <cp:revision>276</cp:revision>
  <dcterms:created xsi:type="dcterms:W3CDTF">2017-02-11T05:50:34Z</dcterms:created>
  <dcterms:modified xsi:type="dcterms:W3CDTF">2020-03-27T06:22:43Z</dcterms:modified>
</cp:coreProperties>
</file>